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314" r:id="rId2"/>
    <p:sldId id="303" r:id="rId3"/>
    <p:sldId id="316" r:id="rId4"/>
    <p:sldId id="304" r:id="rId5"/>
    <p:sldId id="315" r:id="rId6"/>
    <p:sldId id="317" r:id="rId7"/>
    <p:sldId id="306" r:id="rId8"/>
    <p:sldId id="318" r:id="rId9"/>
    <p:sldId id="319" r:id="rId10"/>
    <p:sldId id="320" r:id="rId11"/>
    <p:sldId id="313" r:id="rId12"/>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16" d="100"/>
          <a:sy n="116" d="100"/>
        </p:scale>
        <p:origin x="138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שקופית כותרת">
    <p:spTree>
      <p:nvGrpSpPr>
        <p:cNvPr id="1" name=""/>
        <p:cNvGrpSpPr/>
        <p:nvPr/>
      </p:nvGrpSpPr>
      <p:grpSpPr>
        <a:xfrm>
          <a:off x="0" y="0"/>
          <a:ext cx="0" cy="0"/>
          <a:chOff x="0" y="0"/>
          <a:chExt cx="0" cy="0"/>
        </a:xfrm>
      </p:grpSpPr>
      <p:grpSp>
        <p:nvGrpSpPr>
          <p:cNvPr id="7" name="קבוצה 6"/>
          <p:cNvGrpSpPr/>
          <p:nvPr userDrawn="1"/>
        </p:nvGrpSpPr>
        <p:grpSpPr>
          <a:xfrm>
            <a:off x="0" y="0"/>
            <a:ext cx="9144000" cy="1967696"/>
            <a:chOff x="0" y="0"/>
            <a:chExt cx="12192000" cy="1967696"/>
          </a:xfrm>
        </p:grpSpPr>
        <p:pic>
          <p:nvPicPr>
            <p:cNvPr id="8" name="תמונה 7"/>
            <p:cNvPicPr>
              <a:picLocks noChangeAspect="1"/>
            </p:cNvPicPr>
            <p:nvPr/>
          </p:nvPicPr>
          <p:blipFill rotWithShape="1">
            <a:blip r:embed="rId2" cstate="print">
              <a:extLst>
                <a:ext uri="{28A0092B-C50C-407E-A947-70E740481C1C}">
                  <a14:useLocalDpi xmlns:a14="http://schemas.microsoft.com/office/drawing/2010/main" val="0"/>
                </a:ext>
              </a:extLst>
            </a:blip>
            <a:srcRect b="75062"/>
            <a:stretch/>
          </p:blipFill>
          <p:spPr>
            <a:xfrm>
              <a:off x="0" y="0"/>
              <a:ext cx="12192000" cy="1967696"/>
            </a:xfrm>
            <a:prstGeom prst="rect">
              <a:avLst/>
            </a:prstGeom>
          </p:spPr>
        </p:pic>
        <p:cxnSp>
          <p:nvCxnSpPr>
            <p:cNvPr id="9" name="מחבר ישר 8"/>
            <p:cNvCxnSpPr/>
            <p:nvPr/>
          </p:nvCxnSpPr>
          <p:spPr>
            <a:xfrm>
              <a:off x="0" y="1655184"/>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91828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a:off x="628650" y="365126"/>
            <a:ext cx="7886700" cy="1325563"/>
          </a:xfrm>
          <a:prstGeom prst="rect">
            <a:avLst/>
          </a:prstGeom>
        </p:spPr>
        <p:txBody>
          <a:bodyPr/>
          <a:lstStyle/>
          <a:p>
            <a:r>
              <a:rPr lang="he-IL"/>
              <a:t>לחץ כדי לערוך סגנון כותרת של תבנית בסיס</a:t>
            </a:r>
          </a:p>
        </p:txBody>
      </p:sp>
      <p:sp>
        <p:nvSpPr>
          <p:cNvPr id="3" name="מציין מיקום תוכן 2"/>
          <p:cNvSpPr>
            <a:spLocks noGrp="1"/>
          </p:cNvSpPr>
          <p:nvPr>
            <p:ph idx="1"/>
          </p:nvPr>
        </p:nvSpPr>
        <p:spPr>
          <a:xfrm>
            <a:off x="628650" y="1825625"/>
            <a:ext cx="7886700" cy="4351338"/>
          </a:xfrm>
          <a:prstGeom prst="rect">
            <a:avLst/>
          </a:prstGeo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a:xfrm>
            <a:off x="6457950" y="6356351"/>
            <a:ext cx="2057400" cy="365125"/>
          </a:xfrm>
          <a:prstGeom prst="rect">
            <a:avLst/>
          </a:prstGeom>
        </p:spPr>
        <p:txBody>
          <a:bodyPr/>
          <a:lstStyle/>
          <a:p>
            <a:fld id="{381ABA52-70BF-41E1-9A04-A87F5D383655}" type="datetime8">
              <a:rPr lang="he-IL" smtClean="0"/>
              <a:t>22 ינואר 20</a:t>
            </a:fld>
            <a:endParaRPr lang="he-IL"/>
          </a:p>
        </p:txBody>
      </p:sp>
      <p:sp>
        <p:nvSpPr>
          <p:cNvPr id="5" name="מציין מיקום של כותרת תחתונה 4"/>
          <p:cNvSpPr>
            <a:spLocks noGrp="1"/>
          </p:cNvSpPr>
          <p:nvPr>
            <p:ph type="ftr" sz="quarter" idx="11"/>
          </p:nvPr>
        </p:nvSpPr>
        <p:spPr>
          <a:xfrm>
            <a:off x="3028950" y="6356351"/>
            <a:ext cx="30861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1632858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623888" y="1709739"/>
            <a:ext cx="7886700" cy="2852737"/>
          </a:xfrm>
          <a:prstGeom prst="rect">
            <a:avLst/>
          </a:prstGeom>
        </p:spPr>
        <p:txBody>
          <a:bodyPr anchor="b"/>
          <a:lstStyle>
            <a:lvl1pPr>
              <a:defRPr sz="4500"/>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623888" y="4589464"/>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a:xfrm>
            <a:off x="6457950" y="6356351"/>
            <a:ext cx="2057400" cy="365125"/>
          </a:xfrm>
          <a:prstGeom prst="rect">
            <a:avLst/>
          </a:prstGeom>
        </p:spPr>
        <p:txBody>
          <a:bodyPr/>
          <a:lstStyle/>
          <a:p>
            <a:fld id="{B3035A67-1861-49B1-B76E-78566F6AFE57}" type="datetime8">
              <a:rPr lang="he-IL" smtClean="0"/>
              <a:t>22 ינואר 20</a:t>
            </a:fld>
            <a:endParaRPr lang="he-IL"/>
          </a:p>
        </p:txBody>
      </p:sp>
      <p:sp>
        <p:nvSpPr>
          <p:cNvPr id="5" name="מציין מיקום של כותרת תחתונה 4"/>
          <p:cNvSpPr>
            <a:spLocks noGrp="1"/>
          </p:cNvSpPr>
          <p:nvPr>
            <p:ph type="ftr" sz="quarter" idx="11"/>
          </p:nvPr>
        </p:nvSpPr>
        <p:spPr>
          <a:xfrm>
            <a:off x="3028950" y="6356351"/>
            <a:ext cx="30861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680909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a:off x="628650" y="365126"/>
            <a:ext cx="7886700" cy="1325563"/>
          </a:xfrm>
          <a:prstGeom prst="rect">
            <a:avLst/>
          </a:prstGeom>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628650" y="1825625"/>
            <a:ext cx="3886200" cy="4351338"/>
          </a:xfrm>
          <a:prstGeom prst="rect">
            <a:avLst/>
          </a:prstGeo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29150" y="1825625"/>
            <a:ext cx="3886200" cy="4351338"/>
          </a:xfrm>
          <a:prstGeom prst="rect">
            <a:avLst/>
          </a:prstGeo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a:xfrm>
            <a:off x="6457950" y="6356351"/>
            <a:ext cx="2057400" cy="365125"/>
          </a:xfrm>
          <a:prstGeom prst="rect">
            <a:avLst/>
          </a:prstGeom>
        </p:spPr>
        <p:txBody>
          <a:bodyPr/>
          <a:lstStyle/>
          <a:p>
            <a:fld id="{8E4EF112-12B1-4D83-9A74-24E3E3B98D38}" type="datetime8">
              <a:rPr lang="he-IL" smtClean="0"/>
              <a:t>22 ינואר 20</a:t>
            </a:fld>
            <a:endParaRPr lang="he-IL"/>
          </a:p>
        </p:txBody>
      </p:sp>
      <p:sp>
        <p:nvSpPr>
          <p:cNvPr id="6" name="מציין מיקום של כותרת תחתונה 5"/>
          <p:cNvSpPr>
            <a:spLocks noGrp="1"/>
          </p:cNvSpPr>
          <p:nvPr>
            <p:ph type="ftr" sz="quarter" idx="11"/>
          </p:nvPr>
        </p:nvSpPr>
        <p:spPr>
          <a:xfrm>
            <a:off x="3028950" y="6356351"/>
            <a:ext cx="3086100" cy="365125"/>
          </a:xfrm>
          <a:prstGeom prst="rect">
            <a:avLst/>
          </a:prstGeom>
        </p:spPr>
        <p:txBody>
          <a:bodyPr/>
          <a:lstStyle/>
          <a:p>
            <a:endParaRPr lang="he-IL"/>
          </a:p>
        </p:txBody>
      </p:sp>
      <p:sp>
        <p:nvSpPr>
          <p:cNvPr id="7" name="מציין מיקום של מספר שקופית 6"/>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2029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365126"/>
            <a:ext cx="7886700" cy="1325563"/>
          </a:xfrm>
          <a:prstGeom prst="rect">
            <a:avLst/>
          </a:prstGeom>
        </p:spPr>
        <p:txBody>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629842" y="1681163"/>
            <a:ext cx="3868340"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629842" y="2505075"/>
            <a:ext cx="3868340" cy="3684588"/>
          </a:xfrm>
          <a:prstGeom prst="rect">
            <a:avLst/>
          </a:prstGeo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29150" y="1681163"/>
            <a:ext cx="3887391"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29150" y="2505075"/>
            <a:ext cx="3887391" cy="3684588"/>
          </a:xfrm>
          <a:prstGeom prst="rect">
            <a:avLst/>
          </a:prstGeo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a:xfrm>
            <a:off x="6457950" y="6356351"/>
            <a:ext cx="2057400" cy="365125"/>
          </a:xfrm>
          <a:prstGeom prst="rect">
            <a:avLst/>
          </a:prstGeom>
        </p:spPr>
        <p:txBody>
          <a:bodyPr/>
          <a:lstStyle/>
          <a:p>
            <a:fld id="{3D5C68C3-780D-4DA7-A40A-722B02471319}" type="datetime8">
              <a:rPr lang="he-IL" smtClean="0"/>
              <a:t>22 ינואר 20</a:t>
            </a:fld>
            <a:endParaRPr lang="he-IL"/>
          </a:p>
        </p:txBody>
      </p:sp>
      <p:sp>
        <p:nvSpPr>
          <p:cNvPr id="8" name="מציין מיקום של כותרת תחתונה 7"/>
          <p:cNvSpPr>
            <a:spLocks noGrp="1"/>
          </p:cNvSpPr>
          <p:nvPr>
            <p:ph type="ftr" sz="quarter" idx="11"/>
          </p:nvPr>
        </p:nvSpPr>
        <p:spPr>
          <a:xfrm>
            <a:off x="3028950" y="6356351"/>
            <a:ext cx="3086100" cy="365125"/>
          </a:xfrm>
          <a:prstGeom prst="rect">
            <a:avLst/>
          </a:prstGeom>
        </p:spPr>
        <p:txBody>
          <a:bodyPr/>
          <a:lstStyle/>
          <a:p>
            <a:endParaRPr lang="he-IL"/>
          </a:p>
        </p:txBody>
      </p:sp>
      <p:sp>
        <p:nvSpPr>
          <p:cNvPr id="9" name="מציין מיקום של מספר שקופית 8"/>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528088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628650" y="365126"/>
            <a:ext cx="7886700" cy="1325563"/>
          </a:xfrm>
          <a:prstGeom prst="rect">
            <a:avLst/>
          </a:prstGeom>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a:xfrm>
            <a:off x="6457950" y="6356351"/>
            <a:ext cx="2057400" cy="365125"/>
          </a:xfrm>
          <a:prstGeom prst="rect">
            <a:avLst/>
          </a:prstGeom>
        </p:spPr>
        <p:txBody>
          <a:bodyPr/>
          <a:lstStyle/>
          <a:p>
            <a:fld id="{A3EE63D9-CA6E-4029-899F-A903A78FD7CB}" type="datetime8">
              <a:rPr lang="he-IL" smtClean="0"/>
              <a:t>22 ינואר 20</a:t>
            </a:fld>
            <a:endParaRPr lang="he-IL"/>
          </a:p>
        </p:txBody>
      </p:sp>
      <p:sp>
        <p:nvSpPr>
          <p:cNvPr id="4" name="מציין מיקום של כותרת תחתונה 3"/>
          <p:cNvSpPr>
            <a:spLocks noGrp="1"/>
          </p:cNvSpPr>
          <p:nvPr>
            <p:ph type="ftr" sz="quarter" idx="11"/>
          </p:nvPr>
        </p:nvSpPr>
        <p:spPr>
          <a:xfrm>
            <a:off x="3028950" y="6356351"/>
            <a:ext cx="3086100" cy="365125"/>
          </a:xfrm>
          <a:prstGeom prst="rect">
            <a:avLst/>
          </a:prstGeom>
        </p:spPr>
        <p:txBody>
          <a:bodyPr/>
          <a:lstStyle/>
          <a:p>
            <a:endParaRPr lang="he-IL"/>
          </a:p>
        </p:txBody>
      </p:sp>
      <p:sp>
        <p:nvSpPr>
          <p:cNvPr id="5" name="מציין מיקום של מספר שקופית 4"/>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218682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a:xfrm>
            <a:off x="6457950" y="6356351"/>
            <a:ext cx="2057400" cy="365125"/>
          </a:xfrm>
          <a:prstGeom prst="rect">
            <a:avLst/>
          </a:prstGeom>
        </p:spPr>
        <p:txBody>
          <a:bodyPr/>
          <a:lstStyle/>
          <a:p>
            <a:fld id="{3ECFA45A-609C-4DC2-A817-583D1334F49F}" type="datetime8">
              <a:rPr lang="he-IL" smtClean="0"/>
              <a:t>22 ינואר 20</a:t>
            </a:fld>
            <a:endParaRPr lang="he-IL"/>
          </a:p>
        </p:txBody>
      </p:sp>
      <p:sp>
        <p:nvSpPr>
          <p:cNvPr id="3" name="מציין מיקום של כותרת תחתונה 2"/>
          <p:cNvSpPr>
            <a:spLocks noGrp="1"/>
          </p:cNvSpPr>
          <p:nvPr>
            <p:ph type="ftr" sz="quarter" idx="11"/>
          </p:nvPr>
        </p:nvSpPr>
        <p:spPr>
          <a:xfrm>
            <a:off x="3028950" y="6356351"/>
            <a:ext cx="3086100" cy="365125"/>
          </a:xfrm>
          <a:prstGeom prst="rect">
            <a:avLst/>
          </a:prstGeom>
        </p:spPr>
        <p:txBody>
          <a:bodyPr/>
          <a:lstStyle/>
          <a:p>
            <a:endParaRPr lang="he-IL"/>
          </a:p>
        </p:txBody>
      </p:sp>
      <p:sp>
        <p:nvSpPr>
          <p:cNvPr id="4" name="מציין מיקום של מספר שקופית 3"/>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1573708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457200"/>
            <a:ext cx="2949178" cy="1600200"/>
          </a:xfrm>
          <a:prstGeom prst="rect">
            <a:avLst/>
          </a:prstGeom>
        </p:spPr>
        <p:txBody>
          <a:bodyPr anchor="b"/>
          <a:lstStyle>
            <a:lvl1pPr>
              <a:defRPr sz="2400"/>
            </a:lvl1pPr>
          </a:lstStyle>
          <a:p>
            <a:r>
              <a:rPr lang="he-IL"/>
              <a:t>לחץ כדי לערוך סגנון כותרת של תבנית בסיס</a:t>
            </a:r>
          </a:p>
        </p:txBody>
      </p:sp>
      <p:sp>
        <p:nvSpPr>
          <p:cNvPr id="3" name="מציין מיקום תוכן 2"/>
          <p:cNvSpPr>
            <a:spLocks noGrp="1"/>
          </p:cNvSpPr>
          <p:nvPr>
            <p:ph idx="1"/>
          </p:nvPr>
        </p:nvSpPr>
        <p:spPr>
          <a:xfrm>
            <a:off x="3887391" y="987426"/>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a:xfrm>
            <a:off x="6457950" y="6356351"/>
            <a:ext cx="2057400" cy="365125"/>
          </a:xfrm>
          <a:prstGeom prst="rect">
            <a:avLst/>
          </a:prstGeom>
        </p:spPr>
        <p:txBody>
          <a:bodyPr/>
          <a:lstStyle/>
          <a:p>
            <a:fld id="{5B04049A-4426-405D-9035-80D4AAE0DFE0}" type="datetime8">
              <a:rPr lang="he-IL" smtClean="0"/>
              <a:t>22 ינואר 20</a:t>
            </a:fld>
            <a:endParaRPr lang="he-IL"/>
          </a:p>
        </p:txBody>
      </p:sp>
      <p:sp>
        <p:nvSpPr>
          <p:cNvPr id="6" name="מציין מיקום של כותרת תחתונה 5"/>
          <p:cNvSpPr>
            <a:spLocks noGrp="1"/>
          </p:cNvSpPr>
          <p:nvPr>
            <p:ph type="ftr" sz="quarter" idx="11"/>
          </p:nvPr>
        </p:nvSpPr>
        <p:spPr>
          <a:xfrm>
            <a:off x="3028950" y="6356351"/>
            <a:ext cx="3086100" cy="365125"/>
          </a:xfrm>
          <a:prstGeom prst="rect">
            <a:avLst/>
          </a:prstGeom>
        </p:spPr>
        <p:txBody>
          <a:bodyPr/>
          <a:lstStyle/>
          <a:p>
            <a:endParaRPr lang="he-IL"/>
          </a:p>
        </p:txBody>
      </p:sp>
      <p:sp>
        <p:nvSpPr>
          <p:cNvPr id="7" name="מציין מיקום של מספר שקופית 6"/>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1748336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457200"/>
            <a:ext cx="2949178" cy="1600200"/>
          </a:xfrm>
          <a:prstGeom prst="rect">
            <a:avLst/>
          </a:prstGeom>
        </p:spPr>
        <p:txBody>
          <a:bodyPr anchor="b"/>
          <a:lstStyle>
            <a:lvl1pPr>
              <a:defRPr sz="2400"/>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3887391" y="987426"/>
            <a:ext cx="4629150" cy="4873625"/>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he-IL"/>
          </a:p>
        </p:txBody>
      </p:sp>
      <p:sp>
        <p:nvSpPr>
          <p:cNvPr id="4" name="מציין מיקום טקסט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a:xfrm>
            <a:off x="6457950" y="6356351"/>
            <a:ext cx="2057400" cy="365125"/>
          </a:xfrm>
          <a:prstGeom prst="rect">
            <a:avLst/>
          </a:prstGeom>
        </p:spPr>
        <p:txBody>
          <a:bodyPr/>
          <a:lstStyle/>
          <a:p>
            <a:fld id="{4E34759E-6639-4A6B-9727-CA9A020B1C28}" type="datetime8">
              <a:rPr lang="he-IL" smtClean="0"/>
              <a:t>22 ינואר 20</a:t>
            </a:fld>
            <a:endParaRPr lang="he-IL"/>
          </a:p>
        </p:txBody>
      </p:sp>
      <p:sp>
        <p:nvSpPr>
          <p:cNvPr id="6" name="מציין מיקום של כותרת תחתונה 5"/>
          <p:cNvSpPr>
            <a:spLocks noGrp="1"/>
          </p:cNvSpPr>
          <p:nvPr>
            <p:ph type="ftr" sz="quarter" idx="11"/>
          </p:nvPr>
        </p:nvSpPr>
        <p:spPr>
          <a:xfrm>
            <a:off x="3028950" y="6356351"/>
            <a:ext cx="3086100" cy="365125"/>
          </a:xfrm>
          <a:prstGeom prst="rect">
            <a:avLst/>
          </a:prstGeom>
        </p:spPr>
        <p:txBody>
          <a:bodyPr/>
          <a:lstStyle/>
          <a:p>
            <a:endParaRPr lang="he-IL"/>
          </a:p>
        </p:txBody>
      </p:sp>
      <p:sp>
        <p:nvSpPr>
          <p:cNvPr id="7" name="מציין מיקום של מספר שקופית 6"/>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1067175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a:xfrm>
            <a:off x="628650" y="365126"/>
            <a:ext cx="7886700" cy="1325563"/>
          </a:xfrm>
          <a:prstGeom prst="rect">
            <a:avLst/>
          </a:prstGeom>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628650" y="1825625"/>
            <a:ext cx="7886700" cy="4351338"/>
          </a:xfrm>
          <a:prstGeom prst="rect">
            <a:avLst/>
          </a:prstGeo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a:xfrm>
            <a:off x="6457950" y="6356351"/>
            <a:ext cx="2057400" cy="365125"/>
          </a:xfrm>
          <a:prstGeom prst="rect">
            <a:avLst/>
          </a:prstGeom>
        </p:spPr>
        <p:txBody>
          <a:bodyPr/>
          <a:lstStyle/>
          <a:p>
            <a:fld id="{CD93F542-ACE4-45AD-BEEB-7C2E71E23CCB}" type="datetime8">
              <a:rPr lang="he-IL" smtClean="0"/>
              <a:t>22 ינואר 20</a:t>
            </a:fld>
            <a:endParaRPr lang="he-IL"/>
          </a:p>
        </p:txBody>
      </p:sp>
      <p:sp>
        <p:nvSpPr>
          <p:cNvPr id="5" name="מציין מיקום של כותרת תחתונה 4"/>
          <p:cNvSpPr>
            <a:spLocks noGrp="1"/>
          </p:cNvSpPr>
          <p:nvPr>
            <p:ph type="ftr" sz="quarter" idx="11"/>
          </p:nvPr>
        </p:nvSpPr>
        <p:spPr>
          <a:xfrm>
            <a:off x="3028950" y="6356351"/>
            <a:ext cx="30861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2206750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543675" y="365125"/>
            <a:ext cx="1971675" cy="5811838"/>
          </a:xfrm>
          <a:prstGeom prst="rect">
            <a:avLst/>
          </a:prstGeo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628650" y="365125"/>
            <a:ext cx="5800725" cy="5811838"/>
          </a:xfrm>
          <a:prstGeom prst="rect">
            <a:avLst/>
          </a:prstGeo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a:xfrm>
            <a:off x="6457950" y="6356351"/>
            <a:ext cx="2057400" cy="365125"/>
          </a:xfrm>
          <a:prstGeom prst="rect">
            <a:avLst/>
          </a:prstGeom>
        </p:spPr>
        <p:txBody>
          <a:bodyPr/>
          <a:lstStyle/>
          <a:p>
            <a:fld id="{43816A83-1E92-4A32-968C-584AEBE3FCED}" type="datetime8">
              <a:rPr lang="he-IL" smtClean="0"/>
              <a:t>22 ינואר 20</a:t>
            </a:fld>
            <a:endParaRPr lang="he-IL"/>
          </a:p>
        </p:txBody>
      </p:sp>
      <p:sp>
        <p:nvSpPr>
          <p:cNvPr id="5" name="מציין מיקום של כותרת תחתונה 4"/>
          <p:cNvSpPr>
            <a:spLocks noGrp="1"/>
          </p:cNvSpPr>
          <p:nvPr>
            <p:ph type="ftr" sz="quarter" idx="11"/>
          </p:nvPr>
        </p:nvSpPr>
        <p:spPr>
          <a:xfrm>
            <a:off x="3028950" y="6356351"/>
            <a:ext cx="30861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628650" y="6356351"/>
            <a:ext cx="2057400" cy="365125"/>
          </a:xfrm>
          <a:prstGeom prst="rect">
            <a:avLst/>
          </a:prstGeom>
        </p:spPr>
        <p:txBody>
          <a:bodyPr/>
          <a:lstStyle/>
          <a:p>
            <a:fld id="{FA424F4E-1AA1-46FB-B516-E1B1DAE55918}" type="slidenum">
              <a:rPr lang="he-IL" smtClean="0"/>
              <a:t>‹#›</a:t>
            </a:fld>
            <a:endParaRPr lang="he-IL"/>
          </a:p>
        </p:txBody>
      </p:sp>
    </p:spTree>
    <p:extLst>
      <p:ext uri="{BB962C8B-B14F-4D97-AF65-F5344CB8AC3E}">
        <p14:creationId xmlns:p14="http://schemas.microsoft.com/office/powerpoint/2010/main" val="2107710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7" name="מחבר ישר 6"/>
          <p:cNvCxnSpPr/>
          <p:nvPr userDrawn="1"/>
        </p:nvCxnSpPr>
        <p:spPr>
          <a:xfrm>
            <a:off x="0" y="1655184"/>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מחבר ישר 7"/>
          <p:cNvCxnSpPr/>
          <p:nvPr userDrawn="1"/>
        </p:nvCxnSpPr>
        <p:spPr>
          <a:xfrm>
            <a:off x="114300" y="1807584"/>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תמונה 11"/>
          <p:cNvPicPr>
            <a:picLocks noChangeAspect="1"/>
          </p:cNvPicPr>
          <p:nvPr userDrawn="1"/>
        </p:nvPicPr>
        <p:blipFill rotWithShape="1">
          <a:blip r:embed="rId13" cstate="print">
            <a:extLst>
              <a:ext uri="{28A0092B-C50C-407E-A947-70E740481C1C}">
                <a14:useLocalDpi xmlns:a14="http://schemas.microsoft.com/office/drawing/2010/main" val="0"/>
              </a:ext>
            </a:extLst>
          </a:blip>
          <a:srcRect r="30574" b="75062"/>
          <a:stretch/>
        </p:blipFill>
        <p:spPr>
          <a:xfrm>
            <a:off x="-1" y="0"/>
            <a:ext cx="9144001" cy="1967696"/>
          </a:xfrm>
          <a:prstGeom prst="rect">
            <a:avLst/>
          </a:prstGeom>
        </p:spPr>
      </p:pic>
      <p:cxnSp>
        <p:nvCxnSpPr>
          <p:cNvPr id="11" name="מחבר ישר 10"/>
          <p:cNvCxnSpPr/>
          <p:nvPr/>
        </p:nvCxnSpPr>
        <p:spPr>
          <a:xfrm>
            <a:off x="0" y="1655184"/>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23449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he-IL"/>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B3211A-F58C-4694-BF62-FC149005A3AE}"/>
              </a:ext>
            </a:extLst>
          </p:cNvPr>
          <p:cNvSpPr>
            <a:spLocks noGrp="1"/>
          </p:cNvSpPr>
          <p:nvPr>
            <p:ph type="title"/>
          </p:nvPr>
        </p:nvSpPr>
        <p:spPr/>
        <p:txBody>
          <a:bodyPr/>
          <a:lstStyle/>
          <a:p>
            <a:pPr algn="ctr"/>
            <a:r>
              <a:rPr lang="he-IL" dirty="0"/>
              <a:t>        </a:t>
            </a:r>
            <a:r>
              <a:rPr lang="he-IL" sz="4000" b="1" dirty="0"/>
              <a:t>שאלות עמדה</a:t>
            </a:r>
            <a:br>
              <a:rPr lang="he-IL" sz="4000" b="1" dirty="0"/>
            </a:br>
            <a:endParaRPr lang="he-IL" sz="4000" b="1" dirty="0"/>
          </a:p>
        </p:txBody>
      </p:sp>
      <p:sp>
        <p:nvSpPr>
          <p:cNvPr id="3" name="מציין מיקום תוכן 2">
            <a:extLst>
              <a:ext uri="{FF2B5EF4-FFF2-40B4-BE49-F238E27FC236}">
                <a16:creationId xmlns:a16="http://schemas.microsoft.com/office/drawing/2014/main" id="{5B464EE9-49AF-45C6-8EE6-7203D1E2DCA1}"/>
              </a:ext>
            </a:extLst>
          </p:cNvPr>
          <p:cNvSpPr>
            <a:spLocks noGrp="1"/>
          </p:cNvSpPr>
          <p:nvPr>
            <p:ph idx="1"/>
          </p:nvPr>
        </p:nvSpPr>
        <p:spPr>
          <a:xfrm>
            <a:off x="0" y="2276872"/>
            <a:ext cx="8892480" cy="3528392"/>
          </a:xfrm>
        </p:spPr>
        <p:txBody>
          <a:bodyPr/>
          <a:lstStyle/>
          <a:p>
            <a:endParaRPr lang="he-IL" dirty="0"/>
          </a:p>
          <a:p>
            <a:pPr marL="0" indent="0">
              <a:buNone/>
            </a:pPr>
            <a:r>
              <a:rPr lang="he-IL" dirty="0">
                <a:latin typeface="David" panose="020E0502060401010101" pitchFamily="34" charset="-79"/>
                <a:cs typeface="David" panose="020E0502060401010101" pitchFamily="34" charset="-79"/>
              </a:rPr>
              <a:t>א. </a:t>
            </a:r>
            <a:r>
              <a:rPr lang="he-IL" dirty="0">
                <a:solidFill>
                  <a:srgbClr val="FF0000"/>
                </a:solidFill>
                <a:latin typeface="David" panose="020E0502060401010101" pitchFamily="34" charset="-79"/>
                <a:cs typeface="David" panose="020E0502060401010101" pitchFamily="34" charset="-79"/>
              </a:rPr>
              <a:t>טענה- </a:t>
            </a:r>
            <a:r>
              <a:rPr lang="he-IL" dirty="0">
                <a:latin typeface="David" panose="020E0502060401010101" pitchFamily="34" charset="-79"/>
                <a:cs typeface="David" panose="020E0502060401010101" pitchFamily="34" charset="-79"/>
              </a:rPr>
              <a:t>הצגת עמדתך באופן ברור</a:t>
            </a:r>
          </a:p>
          <a:p>
            <a:pPr marL="0" indent="0">
              <a:buNone/>
            </a:pPr>
            <a:r>
              <a:rPr lang="he-IL" dirty="0">
                <a:latin typeface="David" panose="020E0502060401010101" pitchFamily="34" charset="-79"/>
                <a:cs typeface="David" panose="020E0502060401010101" pitchFamily="34" charset="-79"/>
              </a:rPr>
              <a:t>                אני תומך ב... אני מתנגד ל....</a:t>
            </a:r>
          </a:p>
          <a:p>
            <a:pPr marL="0" indent="0">
              <a:buNone/>
            </a:pPr>
            <a:r>
              <a:rPr lang="he-IL" dirty="0">
                <a:latin typeface="David" panose="020E0502060401010101" pitchFamily="34" charset="-79"/>
                <a:cs typeface="David" panose="020E0502060401010101" pitchFamily="34" charset="-79"/>
              </a:rPr>
              <a:t>ב. </a:t>
            </a:r>
            <a:r>
              <a:rPr lang="he-IL" dirty="0">
                <a:solidFill>
                  <a:srgbClr val="FF0000"/>
                </a:solidFill>
                <a:latin typeface="David" panose="020E0502060401010101" pitchFamily="34" charset="-79"/>
                <a:cs typeface="David" panose="020E0502060401010101" pitchFamily="34" charset="-79"/>
              </a:rPr>
              <a:t>הנמקת העמדה-הצגת </a:t>
            </a:r>
            <a:r>
              <a:rPr lang="he-IL" dirty="0">
                <a:latin typeface="David" panose="020E0502060401010101" pitchFamily="34" charset="-79"/>
                <a:cs typeface="David" panose="020E0502060401010101" pitchFamily="34" charset="-79"/>
              </a:rPr>
              <a:t>נימוק לעמדתה שטענת יש לציין מושג מלימודי האזרחות-</a:t>
            </a:r>
          </a:p>
          <a:p>
            <a:pPr marL="0" indent="0">
              <a:buNone/>
            </a:pPr>
            <a:r>
              <a:rPr lang="he-IL" dirty="0">
                <a:latin typeface="David" panose="020E0502060401010101" pitchFamily="34" charset="-79"/>
                <a:cs typeface="David" panose="020E0502060401010101" pitchFamily="34" charset="-79"/>
              </a:rPr>
              <a:t>     להציג את המושג ולקשור לאירוע.</a:t>
            </a:r>
          </a:p>
          <a:p>
            <a:pPr marL="0" lvl="0" indent="0">
              <a:buNone/>
            </a:pPr>
            <a:r>
              <a:rPr lang="he-IL" dirty="0">
                <a:latin typeface="David" panose="020E0502060401010101" pitchFamily="34" charset="-79"/>
                <a:cs typeface="David" panose="020E0502060401010101" pitchFamily="34" charset="-79"/>
              </a:rPr>
              <a:t>ג. </a:t>
            </a:r>
            <a:r>
              <a:rPr lang="he-IL" dirty="0">
                <a:solidFill>
                  <a:srgbClr val="FF0000"/>
                </a:solidFill>
                <a:latin typeface="David" panose="020E0502060401010101" pitchFamily="34" charset="-79"/>
                <a:cs typeface="David" panose="020E0502060401010101" pitchFamily="34" charset="-79"/>
              </a:rPr>
              <a:t>הנמקת עמדה מנוגדת- </a:t>
            </a:r>
            <a:r>
              <a:rPr lang="he-IL" dirty="0">
                <a:solidFill>
                  <a:prstClr val="black"/>
                </a:solidFill>
                <a:latin typeface="David" panose="020E0502060401010101" pitchFamily="34" charset="-79"/>
                <a:cs typeface="David" panose="020E0502060401010101" pitchFamily="34" charset="-79"/>
              </a:rPr>
              <a:t>לציין מושג מלימודי האזרחות- להציג את המושג ולקשור לאירוע</a:t>
            </a:r>
          </a:p>
          <a:p>
            <a:pPr marL="0" indent="0">
              <a:buNone/>
            </a:pPr>
            <a:endParaRPr lang="he-IL" dirty="0"/>
          </a:p>
        </p:txBody>
      </p:sp>
      <p:sp>
        <p:nvSpPr>
          <p:cNvPr id="4" name="מציין מיקום של מספר שקופית 3">
            <a:extLst>
              <a:ext uri="{FF2B5EF4-FFF2-40B4-BE49-F238E27FC236}">
                <a16:creationId xmlns:a16="http://schemas.microsoft.com/office/drawing/2014/main" id="{12FCDC29-8217-4F2D-BD7B-07B583DB9981}"/>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FA424F4E-1AA1-46FB-B516-E1B1DAE55918}" type="slidenum">
              <a:rPr kumimoji="0" lang="he-IL" sz="18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1</a:t>
            </a:fld>
            <a:endParaRPr kumimoji="0" lang="he-IL" sz="18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047946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B3211A-F58C-4694-BF62-FC149005A3AE}"/>
              </a:ext>
            </a:extLst>
          </p:cNvPr>
          <p:cNvSpPr>
            <a:spLocks noGrp="1"/>
          </p:cNvSpPr>
          <p:nvPr>
            <p:ph type="title"/>
          </p:nvPr>
        </p:nvSpPr>
        <p:spPr>
          <a:xfrm>
            <a:off x="628650" y="365126"/>
            <a:ext cx="7886700" cy="1191666"/>
          </a:xfrm>
        </p:spPr>
        <p:txBody>
          <a:bodyPr/>
          <a:lstStyle/>
          <a:p>
            <a:r>
              <a:rPr lang="he-IL" sz="2800" b="1" dirty="0">
                <a:solidFill>
                  <a:srgbClr val="FF0000"/>
                </a:solidFill>
              </a:rPr>
              <a:t>שאלת חובה</a:t>
            </a:r>
            <a:br>
              <a:rPr lang="he-IL" sz="4000" b="1" dirty="0"/>
            </a:br>
            <a:r>
              <a:rPr lang="he-IL" sz="4000" b="1" dirty="0">
                <a:latin typeface="David" panose="020E0502060401010101" pitchFamily="34" charset="-79"/>
                <a:cs typeface="David" panose="020E0502060401010101" pitchFamily="34" charset="-79"/>
              </a:rPr>
              <a:t>                     </a:t>
            </a:r>
            <a:r>
              <a:rPr lang="he-IL" sz="4000" b="1" dirty="0">
                <a:solidFill>
                  <a:prstClr val="black"/>
                </a:solidFill>
                <a:latin typeface="David" panose="020E0502060401010101" pitchFamily="34" charset="-79"/>
                <a:cs typeface="David" panose="020E0502060401010101" pitchFamily="34" charset="-79"/>
              </a:rPr>
              <a:t>שאלת עמדה</a:t>
            </a:r>
            <a:endParaRPr lang="he-IL" sz="4000" b="1" dirty="0">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5B464EE9-49AF-45C6-8EE6-7203D1E2DCA1}"/>
              </a:ext>
            </a:extLst>
          </p:cNvPr>
          <p:cNvSpPr>
            <a:spLocks noGrp="1"/>
          </p:cNvSpPr>
          <p:nvPr>
            <p:ph idx="1"/>
          </p:nvPr>
        </p:nvSpPr>
        <p:spPr>
          <a:xfrm>
            <a:off x="395536" y="2204863"/>
            <a:ext cx="8119814" cy="4151487"/>
          </a:xfrm>
        </p:spPr>
        <p:txBody>
          <a:bodyPr/>
          <a:lstStyle/>
          <a:p>
            <a:pPr marL="0" indent="0">
              <a:spcBef>
                <a:spcPts val="500"/>
              </a:spcBef>
              <a:spcAft>
                <a:spcPts val="500"/>
              </a:spcAft>
              <a:buNone/>
            </a:pPr>
            <a:r>
              <a:rPr lang="he-IL" sz="3200" dirty="0">
                <a:solidFill>
                  <a:srgbClr val="000000"/>
                </a:solidFill>
                <a:latin typeface="David" panose="020E0502060401010101" pitchFamily="34" charset="-79"/>
                <a:cs typeface="David" panose="020E0502060401010101" pitchFamily="34" charset="-79"/>
              </a:rPr>
              <a:t>בשנים האחרונות הרחיבו הרשויות את השימוש במצלמות ומערכות טלוויזיה במעגל סגור כאמצעי נפוץ לפיקוח ומעקב במרחבים הציבוריים. מטרתן היא גילוי עבירות אלימות והשחתת רכוש ומניעתן, הבטחת הסדר, הכוונת תנועה ופיקוח.</a:t>
            </a:r>
            <a:endParaRPr lang="he-IL" sz="3200" dirty="0">
              <a:latin typeface="David" panose="020E0502060401010101" pitchFamily="34" charset="-79"/>
              <a:cs typeface="David" panose="020E0502060401010101" pitchFamily="34" charset="-79"/>
            </a:endParaRPr>
          </a:p>
          <a:p>
            <a:pPr marL="0" indent="0">
              <a:spcBef>
                <a:spcPts val="500"/>
              </a:spcBef>
              <a:spcAft>
                <a:spcPts val="500"/>
              </a:spcAft>
              <a:buNone/>
            </a:pPr>
            <a:r>
              <a:rPr lang="he-IL" sz="3200" dirty="0">
                <a:solidFill>
                  <a:srgbClr val="000000"/>
                </a:solidFill>
                <a:latin typeface="David" panose="020E0502060401010101" pitchFamily="34" charset="-79"/>
                <a:cs typeface="David" panose="020E0502060401010101" pitchFamily="34" charset="-79"/>
              </a:rPr>
              <a:t>יש הטוענים כי על הרשויות להרחיב את השימוש במצלמות העירוניות ואילו אחרים טוענים שיש לצמצם ולהגביל את השימוש בהן.</a:t>
            </a:r>
            <a:endParaRPr lang="he-IL" sz="3200" dirty="0">
              <a:latin typeface="David" panose="020E0502060401010101" pitchFamily="34" charset="-79"/>
              <a:cs typeface="David" panose="020E0502060401010101" pitchFamily="34" charset="-79"/>
            </a:endParaRPr>
          </a:p>
          <a:p>
            <a:pPr marL="0" indent="0">
              <a:buNone/>
            </a:pPr>
            <a:br>
              <a:rPr lang="he-IL" dirty="0"/>
            </a:br>
            <a:endParaRPr lang="he-IL" dirty="0"/>
          </a:p>
        </p:txBody>
      </p:sp>
      <p:sp>
        <p:nvSpPr>
          <p:cNvPr id="4" name="מציין מיקום של מספר שקופית 3">
            <a:extLst>
              <a:ext uri="{FF2B5EF4-FFF2-40B4-BE49-F238E27FC236}">
                <a16:creationId xmlns:a16="http://schemas.microsoft.com/office/drawing/2014/main" id="{12FCDC29-8217-4F2D-BD7B-07B583DB9981}"/>
              </a:ext>
            </a:extLst>
          </p:cNvPr>
          <p:cNvSpPr>
            <a:spLocks noGrp="1"/>
          </p:cNvSpPr>
          <p:nvPr>
            <p:ph type="sldNum" sz="quarter" idx="12"/>
          </p:nvPr>
        </p:nvSpPr>
        <p:spPr/>
        <p:txBody>
          <a:bodyPr/>
          <a:lstStyle/>
          <a:p>
            <a:fld id="{FA424F4E-1AA1-46FB-B516-E1B1DAE55918}" type="slidenum">
              <a:rPr lang="he-IL" smtClean="0"/>
              <a:t>2</a:t>
            </a:fld>
            <a:endParaRPr lang="he-IL"/>
          </a:p>
        </p:txBody>
      </p:sp>
    </p:spTree>
    <p:extLst>
      <p:ext uri="{BB962C8B-B14F-4D97-AF65-F5344CB8AC3E}">
        <p14:creationId xmlns:p14="http://schemas.microsoft.com/office/powerpoint/2010/main" val="2053943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B3211A-F58C-4694-BF62-FC149005A3AE}"/>
              </a:ext>
            </a:extLst>
          </p:cNvPr>
          <p:cNvSpPr>
            <a:spLocks noGrp="1"/>
          </p:cNvSpPr>
          <p:nvPr>
            <p:ph type="title"/>
          </p:nvPr>
        </p:nvSpPr>
        <p:spPr/>
        <p:txBody>
          <a:bodyPr/>
          <a:lstStyle/>
          <a:p>
            <a:pPr algn="ctr"/>
            <a:r>
              <a:rPr lang="he-IL" b="1" dirty="0">
                <a:solidFill>
                  <a:srgbClr val="FF0000"/>
                </a:solidFill>
                <a:latin typeface="David" panose="020E0502060401010101" pitchFamily="34" charset="-79"/>
                <a:cs typeface="David" panose="020E0502060401010101" pitchFamily="34" charset="-79"/>
              </a:rPr>
              <a:t>הטענה</a:t>
            </a:r>
            <a:endParaRPr lang="he-IL" sz="4000" b="1" dirty="0">
              <a:solidFill>
                <a:srgbClr val="FF0000"/>
              </a:solidFill>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5B464EE9-49AF-45C6-8EE6-7203D1E2DCA1}"/>
              </a:ext>
            </a:extLst>
          </p:cNvPr>
          <p:cNvSpPr>
            <a:spLocks noGrp="1"/>
          </p:cNvSpPr>
          <p:nvPr>
            <p:ph idx="1"/>
          </p:nvPr>
        </p:nvSpPr>
        <p:spPr>
          <a:xfrm>
            <a:off x="395536" y="3429000"/>
            <a:ext cx="8352928" cy="2376264"/>
          </a:xfrm>
        </p:spPr>
        <p:txBody>
          <a:bodyPr/>
          <a:lstStyle/>
          <a:p>
            <a:pPr marL="0" indent="0">
              <a:buNone/>
            </a:pPr>
            <a:r>
              <a:rPr lang="he-IL" sz="3300" dirty="0">
                <a:solidFill>
                  <a:srgbClr val="FF0000"/>
                </a:solidFill>
                <a:latin typeface="Calibri Light" panose="020F0302020204030204"/>
                <a:ea typeface="+mj-ea"/>
                <a:cs typeface="Times New Roman" panose="02020603050405020304" pitchFamily="18" charset="0"/>
              </a:rPr>
              <a:t>א</a:t>
            </a:r>
            <a:r>
              <a:rPr lang="he-IL" sz="3300" dirty="0">
                <a:solidFill>
                  <a:prstClr val="black"/>
                </a:solidFill>
                <a:latin typeface="Calibri Light" panose="020F0302020204030204"/>
                <a:ea typeface="+mj-ea"/>
                <a:cs typeface="Times New Roman" panose="02020603050405020304" pitchFamily="18" charset="0"/>
              </a:rPr>
              <a:t>. אני תומך בהרחבת השימוש במצלמות במרחב הציבורי</a:t>
            </a:r>
            <a:endParaRPr lang="he-IL" dirty="0"/>
          </a:p>
        </p:txBody>
      </p:sp>
      <p:sp>
        <p:nvSpPr>
          <p:cNvPr id="4" name="מציין מיקום של מספר שקופית 3">
            <a:extLst>
              <a:ext uri="{FF2B5EF4-FFF2-40B4-BE49-F238E27FC236}">
                <a16:creationId xmlns:a16="http://schemas.microsoft.com/office/drawing/2014/main" id="{12FCDC29-8217-4F2D-BD7B-07B583DB9981}"/>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FA424F4E-1AA1-46FB-B516-E1B1DAE55918}" type="slidenum">
              <a:rPr kumimoji="0" lang="he-IL" sz="18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3</a:t>
            </a:fld>
            <a:endParaRPr kumimoji="0" lang="he-IL" sz="18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652424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B3211A-F58C-4694-BF62-FC149005A3AE}"/>
              </a:ext>
            </a:extLst>
          </p:cNvPr>
          <p:cNvSpPr>
            <a:spLocks noGrp="1"/>
          </p:cNvSpPr>
          <p:nvPr>
            <p:ph type="title"/>
          </p:nvPr>
        </p:nvSpPr>
        <p:spPr/>
        <p:txBody>
          <a:bodyPr/>
          <a:lstStyle/>
          <a:p>
            <a:pPr algn="ctr"/>
            <a:r>
              <a:rPr lang="he-IL" b="1" dirty="0">
                <a:solidFill>
                  <a:srgbClr val="FF0000"/>
                </a:solidFill>
                <a:latin typeface="David" panose="020E0502060401010101" pitchFamily="34" charset="-79"/>
                <a:cs typeface="David" panose="020E0502060401010101" pitchFamily="34" charset="-79"/>
              </a:rPr>
              <a:t>ב. נימוק המבסס את הטענה</a:t>
            </a:r>
            <a:endParaRPr lang="he-IL" sz="4000" b="1" dirty="0">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5B464EE9-49AF-45C6-8EE6-7203D1E2DCA1}"/>
              </a:ext>
            </a:extLst>
          </p:cNvPr>
          <p:cNvSpPr>
            <a:spLocks noGrp="1"/>
          </p:cNvSpPr>
          <p:nvPr>
            <p:ph idx="1"/>
          </p:nvPr>
        </p:nvSpPr>
        <p:spPr>
          <a:xfrm>
            <a:off x="395536" y="2348880"/>
            <a:ext cx="8119814" cy="3456384"/>
          </a:xfrm>
        </p:spPr>
        <p:txBody>
          <a:bodyPr/>
          <a:lstStyle/>
          <a:p>
            <a:pPr marL="0" indent="0">
              <a:buNone/>
            </a:pPr>
            <a:r>
              <a:rPr lang="he-IL" dirty="0">
                <a:solidFill>
                  <a:srgbClr val="FF0000"/>
                </a:solidFill>
                <a:latin typeface="David" panose="020E0502060401010101" pitchFamily="34" charset="-79"/>
                <a:cs typeface="David" panose="020E0502060401010101" pitchFamily="34" charset="-79"/>
              </a:rPr>
              <a:t>ב</a:t>
            </a:r>
            <a:r>
              <a:rPr lang="he-IL" dirty="0"/>
              <a:t>. </a:t>
            </a:r>
            <a:r>
              <a:rPr lang="he-IL" sz="1800" dirty="0">
                <a:latin typeface="David" panose="020E0502060401010101" pitchFamily="34" charset="-79"/>
                <a:cs typeface="David" panose="020E0502060401010101" pitchFamily="34" charset="-79"/>
              </a:rPr>
              <a:t>אני מבסס את עמדתי על </a:t>
            </a:r>
            <a:r>
              <a:rPr lang="he-IL" sz="1800" dirty="0">
                <a:highlight>
                  <a:srgbClr val="FFFF00"/>
                </a:highlight>
                <a:latin typeface="David" panose="020E0502060401010101" pitchFamily="34" charset="-79"/>
                <a:cs typeface="David" panose="020E0502060401010101" pitchFamily="34" charset="-79"/>
              </a:rPr>
              <a:t>[מושג אזרחי]</a:t>
            </a:r>
          </a:p>
          <a:p>
            <a:pPr marL="0" indent="0">
              <a:buNone/>
            </a:pPr>
            <a:r>
              <a:rPr lang="he-IL" sz="1800" b="1" dirty="0">
                <a:solidFill>
                  <a:srgbClr val="002060"/>
                </a:solidFill>
                <a:latin typeface="David" panose="020E0502060401010101" pitchFamily="34" charset="-79"/>
                <a:cs typeface="David" panose="020E0502060401010101" pitchFamily="34" charset="-79"/>
              </a:rPr>
              <a:t>הזכות לחיים , לביטחון ולשלמות הגוף</a:t>
            </a:r>
            <a:r>
              <a:rPr lang="he-IL" sz="1800" dirty="0">
                <a:latin typeface="David" panose="020E0502060401010101" pitchFamily="34" charset="-79"/>
                <a:cs typeface="David" panose="020E0502060401010101" pitchFamily="34" charset="-79"/>
              </a:rPr>
              <a:t>. </a:t>
            </a:r>
          </a:p>
          <a:p>
            <a:pPr marL="0" indent="0">
              <a:buNone/>
            </a:pPr>
            <a:r>
              <a:rPr lang="he-IL" sz="1800" dirty="0">
                <a:highlight>
                  <a:srgbClr val="FFFF00"/>
                </a:highlight>
                <a:latin typeface="David" panose="020E0502060401010101" pitchFamily="34" charset="-79"/>
                <a:cs typeface="David" panose="020E0502060401010101" pitchFamily="34" charset="-79"/>
              </a:rPr>
              <a:t>[הצגת המושג]</a:t>
            </a:r>
          </a:p>
          <a:p>
            <a:pPr marL="0" indent="0">
              <a:buNone/>
            </a:pPr>
            <a:r>
              <a:rPr lang="he-IL" sz="1800" dirty="0">
                <a:latin typeface="David" panose="020E0502060401010101" pitchFamily="34" charset="-79"/>
                <a:cs typeface="David" panose="020E0502060401010101" pitchFamily="34" charset="-79"/>
              </a:rPr>
              <a:t>הקובעת, שאין לפגוע בחייו ובגופו של אדם, וחובת המדינה להגן על כל בני האדם החיים בשטחה מפני פגיעה בחייהם ובגופם בידי אחרים.</a:t>
            </a:r>
          </a:p>
          <a:p>
            <a:pPr marL="0" indent="0">
              <a:buNone/>
            </a:pPr>
            <a:r>
              <a:rPr lang="he-IL" sz="1800" dirty="0">
                <a:highlight>
                  <a:srgbClr val="FFFF00"/>
                </a:highlight>
                <a:latin typeface="David" panose="020E0502060401010101" pitchFamily="34" charset="-79"/>
                <a:cs typeface="David" panose="020E0502060401010101" pitchFamily="34" charset="-79"/>
              </a:rPr>
              <a:t>[קישור לאירוע]</a:t>
            </a:r>
          </a:p>
          <a:p>
            <a:pPr marL="0" indent="0">
              <a:buNone/>
            </a:pPr>
            <a:r>
              <a:rPr lang="he-IL" sz="1800" dirty="0">
                <a:latin typeface="David" panose="020E0502060401010101" pitchFamily="34" charset="-79"/>
                <a:cs typeface="David" panose="020E0502060401010101" pitchFamily="34" charset="-79"/>
              </a:rPr>
              <a:t>מצלמות האבטחה יוצרות הרתעה והן עשויות למנוע מראש פשעים שהיו עלולים לפגוע בחייהם של בני האדם, דוגמת תקיפה. משום כך, אם המדינה תציב עוד מצלמות היא תממש את חובתה להגן על חיי התושבים מפני פגיעה פוטנציאלית בידי אחרים.</a:t>
            </a:r>
          </a:p>
          <a:p>
            <a:pPr marL="0" indent="0">
              <a:buNone/>
            </a:pPr>
            <a:endParaRPr lang="he-IL" dirty="0"/>
          </a:p>
        </p:txBody>
      </p:sp>
      <p:sp>
        <p:nvSpPr>
          <p:cNvPr id="4" name="מציין מיקום של מספר שקופית 3">
            <a:extLst>
              <a:ext uri="{FF2B5EF4-FFF2-40B4-BE49-F238E27FC236}">
                <a16:creationId xmlns:a16="http://schemas.microsoft.com/office/drawing/2014/main" id="{12FCDC29-8217-4F2D-BD7B-07B583DB9981}"/>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FA424F4E-1AA1-46FB-B516-E1B1DAE55918}" type="slidenum">
              <a:rPr kumimoji="0" lang="he-IL" sz="18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4</a:t>
            </a:fld>
            <a:endParaRPr kumimoji="0" lang="he-IL" sz="18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71290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B3211A-F58C-4694-BF62-FC149005A3AE}"/>
              </a:ext>
            </a:extLst>
          </p:cNvPr>
          <p:cNvSpPr>
            <a:spLocks noGrp="1"/>
          </p:cNvSpPr>
          <p:nvPr>
            <p:ph type="title"/>
          </p:nvPr>
        </p:nvSpPr>
        <p:spPr>
          <a:xfrm>
            <a:off x="251520" y="365126"/>
            <a:ext cx="8496944" cy="1325563"/>
          </a:xfrm>
        </p:spPr>
        <p:txBody>
          <a:bodyPr/>
          <a:lstStyle/>
          <a:p>
            <a:pPr algn="ctr"/>
            <a:br>
              <a:rPr lang="he-IL" dirty="0"/>
            </a:br>
            <a:r>
              <a:rPr lang="he-IL" sz="2800" b="1" dirty="0">
                <a:solidFill>
                  <a:srgbClr val="FF0000"/>
                </a:solidFill>
                <a:latin typeface="David" panose="020E0502060401010101" pitchFamily="34" charset="-79"/>
                <a:cs typeface="David" panose="020E0502060401010101" pitchFamily="34" charset="-79"/>
              </a:rPr>
              <a:t>טענה התומכת  בהרחבת השימוש במצלמות במרחב הציבורי</a:t>
            </a:r>
          </a:p>
        </p:txBody>
      </p:sp>
      <p:sp>
        <p:nvSpPr>
          <p:cNvPr id="3" name="מציין מיקום תוכן 2">
            <a:extLst>
              <a:ext uri="{FF2B5EF4-FFF2-40B4-BE49-F238E27FC236}">
                <a16:creationId xmlns:a16="http://schemas.microsoft.com/office/drawing/2014/main" id="{5B464EE9-49AF-45C6-8EE6-7203D1E2DCA1}"/>
              </a:ext>
            </a:extLst>
          </p:cNvPr>
          <p:cNvSpPr>
            <a:spLocks noGrp="1"/>
          </p:cNvSpPr>
          <p:nvPr>
            <p:ph idx="1"/>
          </p:nvPr>
        </p:nvSpPr>
        <p:spPr>
          <a:xfrm>
            <a:off x="395536" y="2708920"/>
            <a:ext cx="8208912" cy="3096344"/>
          </a:xfrm>
        </p:spPr>
        <p:txBody>
          <a:bodyPr/>
          <a:lstStyle/>
          <a:p>
            <a:pPr marL="0" indent="0">
              <a:buNone/>
            </a:pPr>
            <a:r>
              <a:rPr lang="he-IL" dirty="0">
                <a:solidFill>
                  <a:srgbClr val="FF0000"/>
                </a:solidFill>
                <a:latin typeface="David" panose="020E0502060401010101" pitchFamily="34" charset="-79"/>
                <a:cs typeface="David" panose="020E0502060401010101" pitchFamily="34" charset="-79"/>
              </a:rPr>
              <a:t>ב</a:t>
            </a:r>
            <a:r>
              <a:rPr lang="he-IL" dirty="0"/>
              <a:t>. </a:t>
            </a:r>
            <a:r>
              <a:rPr lang="he-IL" sz="1800" dirty="0">
                <a:latin typeface="David" panose="020E0502060401010101" pitchFamily="34" charset="-79"/>
                <a:cs typeface="David" panose="020E0502060401010101" pitchFamily="34" charset="-79"/>
              </a:rPr>
              <a:t>אני מבסס את עמדתי על </a:t>
            </a:r>
            <a:r>
              <a:rPr lang="he-IL" sz="1800" b="1" dirty="0">
                <a:solidFill>
                  <a:srgbClr val="002060"/>
                </a:solidFill>
                <a:latin typeface="David" panose="020E0502060401010101" pitchFamily="34" charset="-79"/>
                <a:cs typeface="David" panose="020E0502060401010101" pitchFamily="34" charset="-79"/>
              </a:rPr>
              <a:t>הזכות לחיים , לביטחון ולשלמות הגוף</a:t>
            </a:r>
            <a:r>
              <a:rPr lang="he-IL" sz="1800" dirty="0">
                <a:latin typeface="David" panose="020E0502060401010101" pitchFamily="34" charset="-79"/>
                <a:cs typeface="David" panose="020E0502060401010101" pitchFamily="34" charset="-79"/>
              </a:rPr>
              <a:t>. </a:t>
            </a:r>
          </a:p>
          <a:p>
            <a:pPr marL="0" indent="0">
              <a:buNone/>
            </a:pPr>
            <a:r>
              <a:rPr lang="he-IL" sz="1800" dirty="0">
                <a:latin typeface="David" panose="020E0502060401010101" pitchFamily="34" charset="-79"/>
                <a:cs typeface="David" panose="020E0502060401010101" pitchFamily="34" charset="-79"/>
              </a:rPr>
              <a:t>הקובעת, שאין לפגוע בחייו ובגופו של אדם, וחובת המדינה להגן על כל בני האדם החיים בשטחה מפני פגיעה בחייהם ובגופם בידי אחרים.</a:t>
            </a:r>
          </a:p>
          <a:p>
            <a:pPr marL="0" indent="0">
              <a:buNone/>
            </a:pPr>
            <a:r>
              <a:rPr lang="he-IL" sz="1800" dirty="0">
                <a:latin typeface="David" panose="020E0502060401010101" pitchFamily="34" charset="-79"/>
                <a:cs typeface="David" panose="020E0502060401010101" pitchFamily="34" charset="-79"/>
              </a:rPr>
              <a:t>מצלמות האבטחה יוצרות הרתעה והן עשויות למנוע מראש פשעים שהיו עלולים לפגוע בחייהם של בני האדם, דוגמת תקיפה. משום כך, אם המדינה תציב עוד מצלמות היא תממש את חובתה להגן על חיי התושבים מפני פגיעה פוטנציאלית בידי אחרים.</a:t>
            </a:r>
          </a:p>
          <a:p>
            <a:pPr marL="0" indent="0">
              <a:buNone/>
            </a:pPr>
            <a:endParaRPr lang="he-IL" dirty="0"/>
          </a:p>
        </p:txBody>
      </p:sp>
      <p:sp>
        <p:nvSpPr>
          <p:cNvPr id="4" name="מציין מיקום של מספר שקופית 3">
            <a:extLst>
              <a:ext uri="{FF2B5EF4-FFF2-40B4-BE49-F238E27FC236}">
                <a16:creationId xmlns:a16="http://schemas.microsoft.com/office/drawing/2014/main" id="{12FCDC29-8217-4F2D-BD7B-07B583DB9981}"/>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FA424F4E-1AA1-46FB-B516-E1B1DAE55918}" type="slidenum">
              <a:rPr kumimoji="0" lang="he-IL" sz="18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5</a:t>
            </a:fld>
            <a:endParaRPr kumimoji="0" lang="he-IL" sz="18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563452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B3211A-F58C-4694-BF62-FC149005A3AE}"/>
              </a:ext>
            </a:extLst>
          </p:cNvPr>
          <p:cNvSpPr>
            <a:spLocks noGrp="1"/>
          </p:cNvSpPr>
          <p:nvPr>
            <p:ph type="title"/>
          </p:nvPr>
        </p:nvSpPr>
        <p:spPr>
          <a:xfrm>
            <a:off x="-36512" y="365126"/>
            <a:ext cx="9001000" cy="1325563"/>
          </a:xfrm>
        </p:spPr>
        <p:txBody>
          <a:bodyPr/>
          <a:lstStyle/>
          <a:p>
            <a:r>
              <a:rPr lang="he-IL" sz="2800" b="1" dirty="0">
                <a:latin typeface="Verdana"/>
                <a:cs typeface="Tahoma" panose="020B0604030504040204" pitchFamily="34" charset="0"/>
              </a:rPr>
              <a:t>                   </a:t>
            </a:r>
            <a:r>
              <a:rPr lang="he-IL" b="1" dirty="0">
                <a:solidFill>
                  <a:srgbClr val="FF0000"/>
                </a:solidFill>
                <a:latin typeface="David" panose="020E0502060401010101" pitchFamily="34" charset="-79"/>
                <a:cs typeface="David" panose="020E0502060401010101" pitchFamily="34" charset="-79"/>
              </a:rPr>
              <a:t>ג. נימוק המבסס את הטענה</a:t>
            </a:r>
            <a:endParaRPr lang="he-IL" sz="2800" b="1" dirty="0">
              <a:solidFill>
                <a:srgbClr val="FF0000"/>
              </a:solidFill>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5B464EE9-49AF-45C6-8EE6-7203D1E2DCA1}"/>
              </a:ext>
            </a:extLst>
          </p:cNvPr>
          <p:cNvSpPr>
            <a:spLocks noGrp="1"/>
          </p:cNvSpPr>
          <p:nvPr>
            <p:ph idx="1"/>
          </p:nvPr>
        </p:nvSpPr>
        <p:spPr>
          <a:xfrm>
            <a:off x="395536" y="1825625"/>
            <a:ext cx="8119814" cy="4530726"/>
          </a:xfrm>
        </p:spPr>
        <p:txBody>
          <a:bodyPr/>
          <a:lstStyle/>
          <a:p>
            <a:endParaRPr lang="he-IL" dirty="0"/>
          </a:p>
          <a:p>
            <a:pPr marL="0" lvl="0" indent="0">
              <a:buNone/>
            </a:pPr>
            <a:r>
              <a:rPr lang="he-IL" sz="1800" b="1" dirty="0">
                <a:solidFill>
                  <a:srgbClr val="FF0000"/>
                </a:solidFill>
                <a:latin typeface="David" panose="020E0502060401010101" pitchFamily="34" charset="-79"/>
                <a:cs typeface="David" panose="020E0502060401010101" pitchFamily="34" charset="-79"/>
              </a:rPr>
              <a:t>ג. </a:t>
            </a:r>
            <a:r>
              <a:rPr lang="he-IL" sz="1800" dirty="0">
                <a:solidFill>
                  <a:prstClr val="black"/>
                </a:solidFill>
                <a:latin typeface="David" panose="020E0502060401010101" pitchFamily="34" charset="-79"/>
                <a:cs typeface="David" panose="020E0502060401010101" pitchFamily="34" charset="-79"/>
              </a:rPr>
              <a:t>אני מבסס את עמדתי על</a:t>
            </a:r>
            <a:r>
              <a:rPr lang="he-IL" sz="1800" dirty="0">
                <a:solidFill>
                  <a:prstClr val="black"/>
                </a:solidFill>
                <a:highlight>
                  <a:srgbClr val="FFFF00"/>
                </a:highlight>
                <a:latin typeface="David" panose="020E0502060401010101" pitchFamily="34" charset="-79"/>
                <a:cs typeface="David" panose="020E0502060401010101" pitchFamily="34" charset="-79"/>
              </a:rPr>
              <a:t>[מושג אזרחי]</a:t>
            </a:r>
          </a:p>
          <a:p>
            <a:pPr marL="0" lvl="0" indent="0">
              <a:buNone/>
            </a:pPr>
            <a:r>
              <a:rPr lang="he-IL" sz="1800" dirty="0">
                <a:solidFill>
                  <a:prstClr val="black"/>
                </a:solidFill>
                <a:latin typeface="David" panose="020E0502060401010101" pitchFamily="34" charset="-79"/>
                <a:cs typeface="David" panose="020E0502060401010101" pitchFamily="34" charset="-79"/>
              </a:rPr>
              <a:t> </a:t>
            </a:r>
            <a:r>
              <a:rPr lang="he-IL" sz="1800" b="1" dirty="0">
                <a:solidFill>
                  <a:srgbClr val="002060"/>
                </a:solidFill>
                <a:latin typeface="David" panose="020E0502060401010101" pitchFamily="34" charset="-79"/>
                <a:cs typeface="David" panose="020E0502060401010101" pitchFamily="34" charset="-79"/>
              </a:rPr>
              <a:t>הזכות לכבוד, בדגש על פגיעה בזכות לפרטיות.</a:t>
            </a:r>
          </a:p>
          <a:p>
            <a:pPr marL="0" lvl="0" indent="0">
              <a:buNone/>
            </a:pPr>
            <a:r>
              <a:rPr lang="he-IL" sz="1800" dirty="0">
                <a:solidFill>
                  <a:prstClr val="black"/>
                </a:solidFill>
                <a:highlight>
                  <a:srgbClr val="FFFF00"/>
                </a:highlight>
                <a:latin typeface="David" panose="020E0502060401010101" pitchFamily="34" charset="-79"/>
                <a:cs typeface="David" panose="020E0502060401010101" pitchFamily="34" charset="-79"/>
              </a:rPr>
              <a:t>[הצגת המושג]</a:t>
            </a:r>
          </a:p>
          <a:p>
            <a:pPr marL="0" lvl="0" indent="0">
              <a:buNone/>
            </a:pPr>
            <a:r>
              <a:rPr lang="he-IL" sz="1800" b="1" dirty="0">
                <a:solidFill>
                  <a:srgbClr val="002060"/>
                </a:solidFill>
                <a:latin typeface="David" panose="020E0502060401010101" pitchFamily="34" charset="-79"/>
                <a:cs typeface="David" panose="020E0502060401010101" pitchFamily="34" charset="-79"/>
              </a:rPr>
              <a:t> </a:t>
            </a:r>
            <a:r>
              <a:rPr lang="he-IL" sz="1800" dirty="0">
                <a:solidFill>
                  <a:prstClr val="black"/>
                </a:solidFill>
                <a:latin typeface="David" panose="020E0502060401010101" pitchFamily="34" charset="-79"/>
                <a:cs typeface="David" panose="020E0502060401010101" pitchFamily="34" charset="-79"/>
              </a:rPr>
              <a:t>הקובעת, שזכותו של כל אדם לא להיות נתון ליחס משפיל, מבזה או פוגעני. זכות זו כוללת את הזכות לפרטיות, שמשמעותה לחיות ללא חשיפה והתערבות בחייו, גופו או חפציו, וכן את הזכות לשם טוב, כלומר שלא יפרסמו אודותיו מידע שיקרי שלילי. </a:t>
            </a:r>
          </a:p>
          <a:p>
            <a:pPr marL="0" lvl="0" indent="0">
              <a:buNone/>
            </a:pPr>
            <a:r>
              <a:rPr lang="he-IL" sz="1800" dirty="0">
                <a:solidFill>
                  <a:prstClr val="black"/>
                </a:solidFill>
                <a:highlight>
                  <a:srgbClr val="FFFF00"/>
                </a:highlight>
                <a:latin typeface="David" panose="020E0502060401010101" pitchFamily="34" charset="-79"/>
                <a:cs typeface="David" panose="020E0502060401010101" pitchFamily="34" charset="-79"/>
              </a:rPr>
              <a:t>[קישור לאירוע]</a:t>
            </a:r>
          </a:p>
          <a:p>
            <a:pPr marL="0" lvl="0" indent="0">
              <a:buNone/>
            </a:pPr>
            <a:r>
              <a:rPr lang="he-IL" sz="1800" dirty="0">
                <a:solidFill>
                  <a:prstClr val="black"/>
                </a:solidFill>
                <a:latin typeface="David" panose="020E0502060401010101" pitchFamily="34" charset="-79"/>
                <a:cs typeface="David" panose="020E0502060401010101" pitchFamily="34" charset="-79"/>
              </a:rPr>
              <a:t>מצלמות אבטחה מתעדות את התנהלותו של כל אדם במרחב הציבור, ובכך היבטים שונים בחייו חשופים לאחרים. למרות שמדובר במרחב הציבור, הרי שחלק ממעשיו של אדם פרטיים ואין לתעדם – ובמיוחד לא במאגרים שנשמרים לאורך זמן. הסכנה בתיעוד זה רבה במיוחד אם הצילומים נשמרים במאגרים, ואלו עלולים להיפרץ ולהגיע לידיים עברייניות. משום כך, אני חושב/ת שהנזק של תיעוד זה רב על התועלת- ויש להימנע ממנו.</a:t>
            </a:r>
          </a:p>
          <a:p>
            <a:pPr marL="0" lvl="0" indent="0" defTabSz="914400">
              <a:lnSpc>
                <a:spcPct val="150000"/>
              </a:lnSpc>
              <a:spcBef>
                <a:spcPts val="250"/>
              </a:spcBef>
              <a:buClr>
                <a:srgbClr val="4F81BD"/>
              </a:buClr>
              <a:buSzPct val="80000"/>
              <a:buNone/>
            </a:pPr>
            <a:endParaRPr lang="he-IL" sz="2000" dirty="0">
              <a:solidFill>
                <a:prstClr val="black"/>
              </a:solidFill>
              <a:latin typeface="Verdana"/>
              <a:cs typeface="Tahoma" panose="020B060403050404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2FCDC29-8217-4F2D-BD7B-07B583DB9981}"/>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FA424F4E-1AA1-46FB-B516-E1B1DAE55918}" type="slidenum">
              <a:rPr kumimoji="0" lang="he-IL" sz="18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6</a:t>
            </a:fld>
            <a:endParaRPr kumimoji="0" lang="he-IL" sz="18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575621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B3211A-F58C-4694-BF62-FC149005A3AE}"/>
              </a:ext>
            </a:extLst>
          </p:cNvPr>
          <p:cNvSpPr>
            <a:spLocks noGrp="1"/>
          </p:cNvSpPr>
          <p:nvPr>
            <p:ph type="title"/>
          </p:nvPr>
        </p:nvSpPr>
        <p:spPr>
          <a:xfrm>
            <a:off x="-36512" y="365126"/>
            <a:ext cx="9001000" cy="1325563"/>
          </a:xfrm>
        </p:spPr>
        <p:txBody>
          <a:bodyPr/>
          <a:lstStyle/>
          <a:p>
            <a:r>
              <a:rPr lang="he-IL" sz="2800" b="1" dirty="0">
                <a:latin typeface="Verdana"/>
                <a:cs typeface="Tahoma" panose="020B0604030504040204" pitchFamily="34" charset="0"/>
              </a:rPr>
              <a:t>     </a:t>
            </a:r>
            <a:r>
              <a:rPr lang="he-IL" sz="2800" b="1" dirty="0">
                <a:solidFill>
                  <a:srgbClr val="FF0000"/>
                </a:solidFill>
                <a:latin typeface="David" panose="020E0502060401010101" pitchFamily="34" charset="-79"/>
                <a:cs typeface="David" panose="020E0502060401010101" pitchFamily="34" charset="-79"/>
              </a:rPr>
              <a:t>טענה המתנגדת להרחבת השימוש במצלמות במרחב הציבורי</a:t>
            </a:r>
          </a:p>
        </p:txBody>
      </p:sp>
      <p:sp>
        <p:nvSpPr>
          <p:cNvPr id="3" name="מציין מיקום תוכן 2">
            <a:extLst>
              <a:ext uri="{FF2B5EF4-FFF2-40B4-BE49-F238E27FC236}">
                <a16:creationId xmlns:a16="http://schemas.microsoft.com/office/drawing/2014/main" id="{5B464EE9-49AF-45C6-8EE6-7203D1E2DCA1}"/>
              </a:ext>
            </a:extLst>
          </p:cNvPr>
          <p:cNvSpPr>
            <a:spLocks noGrp="1"/>
          </p:cNvSpPr>
          <p:nvPr>
            <p:ph idx="1"/>
          </p:nvPr>
        </p:nvSpPr>
        <p:spPr>
          <a:xfrm>
            <a:off x="395536" y="2276871"/>
            <a:ext cx="8136904" cy="4079479"/>
          </a:xfrm>
        </p:spPr>
        <p:txBody>
          <a:bodyPr/>
          <a:lstStyle/>
          <a:p>
            <a:endParaRPr lang="he-IL" dirty="0"/>
          </a:p>
          <a:p>
            <a:pPr marL="0" lvl="0" indent="0">
              <a:buNone/>
            </a:pPr>
            <a:r>
              <a:rPr lang="he-IL" sz="1800" b="1" dirty="0">
                <a:solidFill>
                  <a:srgbClr val="FF0000"/>
                </a:solidFill>
                <a:latin typeface="David" panose="020E0502060401010101" pitchFamily="34" charset="-79"/>
                <a:cs typeface="David" panose="020E0502060401010101" pitchFamily="34" charset="-79"/>
              </a:rPr>
              <a:t>ג. </a:t>
            </a:r>
            <a:r>
              <a:rPr lang="he-IL" sz="1800" dirty="0">
                <a:solidFill>
                  <a:prstClr val="black"/>
                </a:solidFill>
                <a:latin typeface="David" panose="020E0502060401010101" pitchFamily="34" charset="-79"/>
                <a:cs typeface="David" panose="020E0502060401010101" pitchFamily="34" charset="-79"/>
              </a:rPr>
              <a:t>אני מבסס את עמדתי על </a:t>
            </a:r>
            <a:r>
              <a:rPr lang="he-IL" sz="1800" b="1" dirty="0">
                <a:solidFill>
                  <a:srgbClr val="002060"/>
                </a:solidFill>
                <a:latin typeface="David" panose="020E0502060401010101" pitchFamily="34" charset="-79"/>
                <a:cs typeface="David" panose="020E0502060401010101" pitchFamily="34" charset="-79"/>
              </a:rPr>
              <a:t>הזכות לכבוד, בדגש על פגיעה בזכות לפרטיות. </a:t>
            </a:r>
            <a:r>
              <a:rPr lang="he-IL" sz="1800" dirty="0">
                <a:solidFill>
                  <a:prstClr val="black"/>
                </a:solidFill>
                <a:latin typeface="David" panose="020E0502060401010101" pitchFamily="34" charset="-79"/>
                <a:cs typeface="David" panose="020E0502060401010101" pitchFamily="34" charset="-79"/>
              </a:rPr>
              <a:t>הקובעת, שזכותו של כל אדם לא להיות נתון ליחס משפיל, מבזה או פוגעני. זכות זו כוללת את הזכות לפרטיות, שמשמעותה לחיות ללא חשיפה והתערבות בחייו, גופו או חפציו, וכן את הזכות לשם טוב, כלומר שלא יפרסמו אודותיו מידע שיקרי שלילי. </a:t>
            </a:r>
          </a:p>
          <a:p>
            <a:pPr marL="0" lvl="0" indent="0">
              <a:buNone/>
            </a:pPr>
            <a:r>
              <a:rPr lang="he-IL" sz="1800" dirty="0">
                <a:solidFill>
                  <a:prstClr val="black"/>
                </a:solidFill>
                <a:latin typeface="David" panose="020E0502060401010101" pitchFamily="34" charset="-79"/>
                <a:cs typeface="David" panose="020E0502060401010101" pitchFamily="34" charset="-79"/>
              </a:rPr>
              <a:t>מצלמות אבטחה מתעדות את התנהלותו של כל אדם במרחב הציבור, ובכך היבטים שונים בחייו חשופים לאחרים. למרות שמדובר במרחב הציבור, הרי שחלק ממעשיו של אדם פרטיים ואין לתעדם – ובמיוחד לא במאגרים </a:t>
            </a:r>
            <a:r>
              <a:rPr lang="he-IL" sz="1800" dirty="0" err="1">
                <a:solidFill>
                  <a:prstClr val="black"/>
                </a:solidFill>
                <a:latin typeface="David" panose="020E0502060401010101" pitchFamily="34" charset="-79"/>
                <a:cs typeface="David" panose="020E0502060401010101" pitchFamily="34" charset="-79"/>
              </a:rPr>
              <a:t>שנשצרים</a:t>
            </a:r>
            <a:r>
              <a:rPr lang="he-IL" sz="1800" dirty="0">
                <a:solidFill>
                  <a:prstClr val="black"/>
                </a:solidFill>
                <a:latin typeface="David" panose="020E0502060401010101" pitchFamily="34" charset="-79"/>
                <a:cs typeface="David" panose="020E0502060401010101" pitchFamily="34" charset="-79"/>
              </a:rPr>
              <a:t> לאורך זמן. הסכנה בתיעוד זה רבה במיוחד אם הצילומים נשמרים במאגרים, ואלו עלולים להיפרץ ולהגיע לידיים עברייניות. משום כך, אני חושב/ת שהנזק של תיעוד זה רב על התועלת- ויש להימנע ממנו.</a:t>
            </a:r>
          </a:p>
          <a:p>
            <a:pPr marL="0" lvl="0" indent="0" defTabSz="914400">
              <a:lnSpc>
                <a:spcPct val="150000"/>
              </a:lnSpc>
              <a:spcBef>
                <a:spcPts val="250"/>
              </a:spcBef>
              <a:buClr>
                <a:srgbClr val="4F81BD"/>
              </a:buClr>
              <a:buSzPct val="80000"/>
              <a:buNone/>
            </a:pPr>
            <a:endParaRPr lang="he-IL" sz="2000" dirty="0">
              <a:solidFill>
                <a:prstClr val="black"/>
              </a:solidFill>
              <a:latin typeface="Verdana"/>
              <a:cs typeface="Tahoma" panose="020B060403050404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2FCDC29-8217-4F2D-BD7B-07B583DB9981}"/>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FA424F4E-1AA1-46FB-B516-E1B1DAE55918}" type="slidenum">
              <a:rPr kumimoji="0" lang="he-IL" sz="18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7</a:t>
            </a:fld>
            <a:endParaRPr kumimoji="0" lang="he-IL" sz="18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467807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B3211A-F58C-4694-BF62-FC149005A3AE}"/>
              </a:ext>
            </a:extLst>
          </p:cNvPr>
          <p:cNvSpPr>
            <a:spLocks noGrp="1"/>
          </p:cNvSpPr>
          <p:nvPr>
            <p:ph type="title"/>
          </p:nvPr>
        </p:nvSpPr>
        <p:spPr>
          <a:xfrm>
            <a:off x="628650" y="365126"/>
            <a:ext cx="7886700" cy="1191666"/>
          </a:xfrm>
        </p:spPr>
        <p:txBody>
          <a:bodyPr/>
          <a:lstStyle/>
          <a:p>
            <a:r>
              <a:rPr lang="he-IL" sz="2800" b="1" dirty="0">
                <a:solidFill>
                  <a:srgbClr val="FF0000"/>
                </a:solidFill>
              </a:rPr>
              <a:t>שאלת חובה</a:t>
            </a:r>
            <a:br>
              <a:rPr lang="he-IL" sz="4000" b="1" dirty="0"/>
            </a:br>
            <a:r>
              <a:rPr lang="he-IL" sz="4000" b="1" dirty="0">
                <a:latin typeface="David" panose="020E0502060401010101" pitchFamily="34" charset="-79"/>
                <a:cs typeface="David" panose="020E0502060401010101" pitchFamily="34" charset="-79"/>
              </a:rPr>
              <a:t>                     </a:t>
            </a:r>
            <a:r>
              <a:rPr lang="he-IL" sz="4000" b="1" dirty="0">
                <a:solidFill>
                  <a:prstClr val="black"/>
                </a:solidFill>
                <a:latin typeface="David" panose="020E0502060401010101" pitchFamily="34" charset="-79"/>
                <a:cs typeface="David" panose="020E0502060401010101" pitchFamily="34" charset="-79"/>
              </a:rPr>
              <a:t>שאלת עמדה</a:t>
            </a:r>
            <a:endParaRPr lang="he-IL" sz="4000" b="1" dirty="0">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5B464EE9-49AF-45C6-8EE6-7203D1E2DCA1}"/>
              </a:ext>
            </a:extLst>
          </p:cNvPr>
          <p:cNvSpPr>
            <a:spLocks noGrp="1"/>
          </p:cNvSpPr>
          <p:nvPr>
            <p:ph idx="1"/>
          </p:nvPr>
        </p:nvSpPr>
        <p:spPr>
          <a:xfrm>
            <a:off x="395536" y="2204863"/>
            <a:ext cx="8119814" cy="4151487"/>
          </a:xfrm>
        </p:spPr>
        <p:txBody>
          <a:bodyPr/>
          <a:lstStyle/>
          <a:p>
            <a:pPr algn="just">
              <a:lnSpc>
                <a:spcPct val="150000"/>
              </a:lnSpc>
            </a:pPr>
            <a:br>
              <a:rPr lang="he-IL" dirty="0"/>
            </a:br>
            <a:r>
              <a:rPr lang="he-IL" sz="2400" dirty="0">
                <a:latin typeface="Times New Roman" panose="02020603050405020304" pitchFamily="18" charset="0"/>
                <a:ea typeface="Times New Roman" panose="02020603050405020304" pitchFamily="18" charset="0"/>
                <a:cs typeface="David" panose="020E0502060401010101" pitchFamily="34" charset="-79"/>
              </a:rPr>
              <a:t>בישראל יש ויכוח בעניין גובה התקציב המיועד לקצבאות ילדים. יש התומכים בהגדלת תקציב זה, ואחרים טוענים שיש לצמצם אותו.</a:t>
            </a:r>
            <a:endParaRPr lang="en-US" sz="2400" dirty="0">
              <a:latin typeface="Times New Roman" panose="02020603050405020304" pitchFamily="18" charset="0"/>
              <a:ea typeface="Times New Roman" panose="02020603050405020304" pitchFamily="18" charset="0"/>
            </a:endParaRPr>
          </a:p>
          <a:p>
            <a:pPr marL="0" indent="0" algn="just">
              <a:lnSpc>
                <a:spcPct val="150000"/>
              </a:lnSpc>
              <a:buNone/>
            </a:pPr>
            <a:r>
              <a:rPr lang="he-IL" sz="2400" dirty="0">
                <a:latin typeface="Times New Roman" panose="02020603050405020304" pitchFamily="18" charset="0"/>
                <a:ea typeface="Times New Roman" panose="02020603050405020304" pitchFamily="18" charset="0"/>
                <a:cs typeface="David" panose="020E0502060401010101" pitchFamily="34" charset="-79"/>
              </a:rPr>
              <a:t>  הבע את עמדתך בעניין זה. הצג </a:t>
            </a:r>
            <a:r>
              <a:rPr lang="he-IL" sz="2400" u="sng" dirty="0">
                <a:latin typeface="Times New Roman" panose="02020603050405020304" pitchFamily="18" charset="0"/>
                <a:ea typeface="Times New Roman" panose="02020603050405020304" pitchFamily="18" charset="0"/>
                <a:cs typeface="David" panose="020E0502060401010101" pitchFamily="34" charset="-79"/>
              </a:rPr>
              <a:t>שני</a:t>
            </a:r>
            <a:r>
              <a:rPr lang="he-IL" sz="2400" dirty="0">
                <a:latin typeface="Times New Roman" panose="02020603050405020304" pitchFamily="18" charset="0"/>
                <a:ea typeface="Times New Roman" panose="02020603050405020304" pitchFamily="18" charset="0"/>
                <a:cs typeface="David" panose="020E0502060401010101" pitchFamily="34" charset="-79"/>
              </a:rPr>
              <a:t> נימוקים התומכים בעמדתך,</a:t>
            </a:r>
          </a:p>
          <a:p>
            <a:pPr marL="0" indent="0" algn="just">
              <a:lnSpc>
                <a:spcPct val="150000"/>
              </a:lnSpc>
              <a:buNone/>
            </a:pPr>
            <a:r>
              <a:rPr lang="he-IL" sz="2400" dirty="0">
                <a:latin typeface="Times New Roman" panose="02020603050405020304" pitchFamily="18" charset="0"/>
                <a:ea typeface="Times New Roman" panose="02020603050405020304" pitchFamily="18" charset="0"/>
                <a:cs typeface="David" panose="020E0502060401010101" pitchFamily="34" charset="-79"/>
              </a:rPr>
              <a:t>  ומתבססים על מושגים מתחום האזרחות.</a:t>
            </a:r>
            <a:endParaRPr lang="en-US" sz="2400" dirty="0">
              <a:latin typeface="Times New Roman" panose="02020603050405020304" pitchFamily="18" charset="0"/>
              <a:ea typeface="Times New Roman" panose="02020603050405020304" pitchFamily="18" charset="0"/>
            </a:endParaRPr>
          </a:p>
          <a:p>
            <a:pPr marL="0" indent="0">
              <a:buNone/>
            </a:pPr>
            <a:endParaRPr lang="he-IL" dirty="0"/>
          </a:p>
        </p:txBody>
      </p:sp>
      <p:sp>
        <p:nvSpPr>
          <p:cNvPr id="4" name="מציין מיקום של מספר שקופית 3">
            <a:extLst>
              <a:ext uri="{FF2B5EF4-FFF2-40B4-BE49-F238E27FC236}">
                <a16:creationId xmlns:a16="http://schemas.microsoft.com/office/drawing/2014/main" id="{12FCDC29-8217-4F2D-BD7B-07B583DB9981}"/>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FA424F4E-1AA1-46FB-B516-E1B1DAE55918}" type="slidenum">
              <a:rPr kumimoji="0" lang="he-IL" sz="18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8</a:t>
            </a:fld>
            <a:endParaRPr kumimoji="0" lang="he-IL" sz="18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64687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2FAD782-ED31-4036-8BF6-6517800F813A}"/>
              </a:ext>
            </a:extLst>
          </p:cNvPr>
          <p:cNvSpPr>
            <a:spLocks noGrp="1"/>
          </p:cNvSpPr>
          <p:nvPr>
            <p:ph type="title"/>
          </p:nvPr>
        </p:nvSpPr>
        <p:spPr>
          <a:xfrm>
            <a:off x="0" y="365126"/>
            <a:ext cx="8892480" cy="1325563"/>
          </a:xfrm>
        </p:spPr>
        <p:txBody>
          <a:bodyPr/>
          <a:lstStyle/>
          <a:p>
            <a:pPr marL="342900" lvl="0" indent="-342900">
              <a:lnSpc>
                <a:spcPct val="150000"/>
              </a:lnSpc>
            </a:pPr>
            <a:r>
              <a:rPr lang="he-IL" sz="2800" b="1" dirty="0">
                <a:latin typeface="Times New Roman" panose="02020603050405020304" pitchFamily="18" charset="0"/>
                <a:ea typeface="Times New Roman" panose="02020603050405020304" pitchFamily="18" charset="0"/>
                <a:cs typeface="David" panose="020E0502060401010101" pitchFamily="34" charset="-79"/>
              </a:rPr>
              <a:t>    </a:t>
            </a:r>
            <a:r>
              <a:rPr lang="he-IL" sz="2800" b="1" dirty="0">
                <a:solidFill>
                  <a:srgbClr val="FF0000"/>
                </a:solidFill>
                <a:latin typeface="Times New Roman" panose="02020603050405020304" pitchFamily="18" charset="0"/>
                <a:ea typeface="Times New Roman" panose="02020603050405020304" pitchFamily="18" charset="0"/>
                <a:cs typeface="David" panose="020E0502060401010101" pitchFamily="34" charset="-79"/>
              </a:rPr>
              <a:t>א. </a:t>
            </a:r>
            <a:r>
              <a:rPr lang="he-IL" sz="2800" b="1" dirty="0">
                <a:latin typeface="Times New Roman" panose="02020603050405020304" pitchFamily="18" charset="0"/>
                <a:ea typeface="Times New Roman" panose="02020603050405020304" pitchFamily="18" charset="0"/>
                <a:cs typeface="David" panose="020E0502060401010101" pitchFamily="34" charset="-79"/>
              </a:rPr>
              <a:t>אני תומך בכך, שהמדינה צריכה להגדיל את התקציב המיועד לקצבאות ילדים</a:t>
            </a:r>
            <a:br>
              <a:rPr lang="en-US" sz="3600" dirty="0">
                <a:latin typeface="Times New Roman" panose="02020603050405020304" pitchFamily="18" charset="0"/>
                <a:ea typeface="Times New Roman" panose="02020603050405020304" pitchFamily="18" charset="0"/>
              </a:rPr>
            </a:br>
            <a:endParaRPr lang="he-IL" dirty="0"/>
          </a:p>
        </p:txBody>
      </p:sp>
      <p:sp>
        <p:nvSpPr>
          <p:cNvPr id="3" name="מציין מיקום תוכן 2">
            <a:extLst>
              <a:ext uri="{FF2B5EF4-FFF2-40B4-BE49-F238E27FC236}">
                <a16:creationId xmlns:a16="http://schemas.microsoft.com/office/drawing/2014/main" id="{2F5A34C0-42AB-435B-ABE9-D7CB3B6F4B38}"/>
              </a:ext>
            </a:extLst>
          </p:cNvPr>
          <p:cNvSpPr>
            <a:spLocks noGrp="1"/>
          </p:cNvSpPr>
          <p:nvPr>
            <p:ph idx="1"/>
          </p:nvPr>
        </p:nvSpPr>
        <p:spPr>
          <a:xfrm>
            <a:off x="628650" y="2420887"/>
            <a:ext cx="7886700" cy="3756075"/>
          </a:xfrm>
        </p:spPr>
        <p:txBody>
          <a:bodyPr/>
          <a:lstStyle/>
          <a:p>
            <a:pPr marL="0" lvl="0" indent="0" algn="just">
              <a:lnSpc>
                <a:spcPct val="100000"/>
              </a:lnSpc>
              <a:buNone/>
            </a:pPr>
            <a:r>
              <a:rPr lang="he-IL" sz="2800" b="1" dirty="0">
                <a:solidFill>
                  <a:srgbClr val="FF0000"/>
                </a:solidFill>
                <a:latin typeface="David" panose="020E0502060401010101" pitchFamily="34" charset="-79"/>
                <a:ea typeface="Times New Roman" panose="02020603050405020304" pitchFamily="18" charset="0"/>
                <a:cs typeface="David" panose="020E0502060401010101" pitchFamily="34" charset="-79"/>
              </a:rPr>
              <a:t>ב. </a:t>
            </a:r>
            <a:r>
              <a:rPr lang="he-IL" sz="1800" dirty="0">
                <a:latin typeface="David" panose="020E0502060401010101" pitchFamily="34" charset="-79"/>
                <a:ea typeface="Times New Roman" panose="02020603050405020304" pitchFamily="18" charset="0"/>
                <a:cs typeface="David" panose="020E0502060401010101" pitchFamily="34" charset="-79"/>
              </a:rPr>
              <a:t>אני תומך </a:t>
            </a:r>
            <a:r>
              <a:rPr lang="he-IL" sz="1800" b="1" dirty="0">
                <a:highlight>
                  <a:srgbClr val="FFFF00"/>
                </a:highlight>
                <a:latin typeface="David" panose="020E0502060401010101" pitchFamily="34" charset="-79"/>
                <a:ea typeface="Times New Roman" panose="02020603050405020304" pitchFamily="18" charset="0"/>
                <a:cs typeface="David" panose="020E0502060401010101" pitchFamily="34" charset="-79"/>
              </a:rPr>
              <a:t>בגישה הסוציאל-דמוקרטית</a:t>
            </a:r>
            <a:r>
              <a:rPr lang="he-IL" sz="1800" dirty="0">
                <a:latin typeface="David" panose="020E0502060401010101" pitchFamily="34" charset="-79"/>
                <a:ea typeface="Times New Roman" panose="02020603050405020304" pitchFamily="18" charset="0"/>
                <a:cs typeface="David" panose="020E0502060401010101" pitchFamily="34" charset="-79"/>
              </a:rPr>
              <a:t>, הדוגלת בשוויון חברתי – כלכלי, ולכן על המדינה להתערב בצמצום הפערים. דוגמא להתערבות הממשלה על מנת לאפשר שוויון כלכלי – חברתי היא מתן קצבאות ילדים, ולכן אני חושבת יש להגדיל את התקציב למתן קצבאות אלה, כדי שיהיה שוויון חברתי – כלכלי ולא יהיו פערי מעמדות.</a:t>
            </a:r>
            <a:endParaRPr lang="en-US" sz="1800" dirty="0">
              <a:latin typeface="David" panose="020E0502060401010101" pitchFamily="34" charset="-79"/>
              <a:ea typeface="Times New Roman" panose="02020603050405020304" pitchFamily="18" charset="0"/>
              <a:cs typeface="David" panose="020E0502060401010101" pitchFamily="34" charset="-79"/>
            </a:endParaRPr>
          </a:p>
          <a:p>
            <a:pPr marL="0" indent="0">
              <a:buNone/>
            </a:pPr>
            <a:endParaRPr lang="he-IL" sz="1800" dirty="0">
              <a:latin typeface="David" panose="020E0502060401010101" pitchFamily="34" charset="-79"/>
              <a:cs typeface="David" panose="020E0502060401010101" pitchFamily="34" charset="-79"/>
            </a:endParaRPr>
          </a:p>
          <a:p>
            <a:pPr marL="0" lvl="0" indent="0" algn="just">
              <a:lnSpc>
                <a:spcPct val="100000"/>
              </a:lnSpc>
              <a:buNone/>
            </a:pPr>
            <a:r>
              <a:rPr lang="he-IL" sz="1800" dirty="0">
                <a:latin typeface="David" panose="020E0502060401010101" pitchFamily="34" charset="-79"/>
                <a:cs typeface="David" panose="020E0502060401010101" pitchFamily="34" charset="-79"/>
              </a:rPr>
              <a:t>אני תומך במתן </a:t>
            </a:r>
            <a:r>
              <a:rPr lang="he-IL" sz="1800" b="1" dirty="0">
                <a:highlight>
                  <a:srgbClr val="FFFF00"/>
                </a:highlight>
                <a:latin typeface="David" panose="020E0502060401010101" pitchFamily="34" charset="-79"/>
                <a:cs typeface="David" panose="020E0502060401010101" pitchFamily="34" charset="-79"/>
              </a:rPr>
              <a:t>זכויות חברתיות </a:t>
            </a:r>
            <a:r>
              <a:rPr lang="he-IL" sz="1800" dirty="0">
                <a:latin typeface="David" panose="020E0502060401010101" pitchFamily="34" charset="-79"/>
                <a:cs typeface="David" panose="020E0502060401010101" pitchFamily="34" charset="-79"/>
              </a:rPr>
              <a:t>ובניהן הזכות לרמת חיים. זכויות חברתיות ניתנות על ידי המדינה כדי לאפשר לאזרחיה לחיות ברמת חיים סבירה ואנושית. הזכות לרמת חיים משמעותה שהמדינה צריכה לדאוג לאזרחיה רמת חיים בסיסית וראויה כדי שיוכלו לחיות בכבוד. הגדלת התקציב המיועד לקצבאות ילדים יכולה לאפשר רמת חיים מינימלית לאותם אזרחים הזקוקים לקצבאות אלו בשל מצבם הכלכלי ולכן המדינה צריכה לדאוג להגדיל את </a:t>
            </a:r>
            <a:r>
              <a:rPr lang="he-IL" sz="1800" dirty="0">
                <a:latin typeface="Times New Roman" panose="02020603050405020304" pitchFamily="18" charset="0"/>
                <a:cs typeface="David" panose="020E0502060401010101" pitchFamily="34" charset="-79"/>
              </a:rPr>
              <a:t>התקציב הזה ולשמור על הזכות למת חיים. </a:t>
            </a:r>
            <a:endParaRPr lang="en-US" sz="1800" dirty="0">
              <a:latin typeface="Times New Roman" panose="02020603050405020304" pitchFamily="18" charset="0"/>
              <a:cs typeface="David" panose="020E0502060401010101" pitchFamily="34" charset="-79"/>
            </a:endParaRPr>
          </a:p>
          <a:p>
            <a:pPr marL="0" indent="0">
              <a:buNone/>
            </a:pPr>
            <a:endParaRPr lang="he-IL" dirty="0"/>
          </a:p>
        </p:txBody>
      </p:sp>
    </p:spTree>
    <p:extLst>
      <p:ext uri="{BB962C8B-B14F-4D97-AF65-F5344CB8AC3E}">
        <p14:creationId xmlns:p14="http://schemas.microsoft.com/office/powerpoint/2010/main" val="3459671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7E51BE8-5A06-4C6B-9EE8-D6821701D462}"/>
              </a:ext>
            </a:extLst>
          </p:cNvPr>
          <p:cNvSpPr>
            <a:spLocks noGrp="1"/>
          </p:cNvSpPr>
          <p:nvPr>
            <p:ph type="title"/>
          </p:nvPr>
        </p:nvSpPr>
        <p:spPr>
          <a:xfrm>
            <a:off x="107504" y="365126"/>
            <a:ext cx="8407846" cy="1325563"/>
          </a:xfrm>
        </p:spPr>
        <p:txBody>
          <a:bodyPr/>
          <a:lstStyle/>
          <a:p>
            <a:r>
              <a:rPr lang="he-IL" sz="2800" b="1" dirty="0">
                <a:solidFill>
                  <a:srgbClr val="FF0000"/>
                </a:solidFill>
                <a:latin typeface="David" panose="020E0502060401010101" pitchFamily="34" charset="-79"/>
                <a:cs typeface="David" panose="020E0502060401010101" pitchFamily="34" charset="-79"/>
              </a:rPr>
              <a:t>טענה המתנגדת </a:t>
            </a:r>
            <a:r>
              <a:rPr lang="he-IL" sz="2800" b="1" dirty="0">
                <a:solidFill>
                  <a:srgbClr val="FF0000"/>
                </a:solidFill>
                <a:latin typeface="Times New Roman" panose="02020603050405020304" pitchFamily="18" charset="0"/>
                <a:ea typeface="Times New Roman" panose="02020603050405020304" pitchFamily="18" charset="0"/>
                <a:cs typeface="David" panose="020E0502060401010101" pitchFamily="34" charset="-79"/>
              </a:rPr>
              <a:t>שהמדינה צריכה להגדיל את התקציב המיועד לקצבאות ילדים</a:t>
            </a:r>
            <a:endParaRPr lang="he-IL" dirty="0">
              <a:solidFill>
                <a:srgbClr val="FF0000"/>
              </a:solidFill>
            </a:endParaRPr>
          </a:p>
        </p:txBody>
      </p:sp>
      <p:sp>
        <p:nvSpPr>
          <p:cNvPr id="3" name="מציין מיקום תוכן 2">
            <a:extLst>
              <a:ext uri="{FF2B5EF4-FFF2-40B4-BE49-F238E27FC236}">
                <a16:creationId xmlns:a16="http://schemas.microsoft.com/office/drawing/2014/main" id="{AABDAD11-7866-4EEB-A368-EA37B5AA92D9}"/>
              </a:ext>
            </a:extLst>
          </p:cNvPr>
          <p:cNvSpPr>
            <a:spLocks noGrp="1"/>
          </p:cNvSpPr>
          <p:nvPr>
            <p:ph idx="1"/>
          </p:nvPr>
        </p:nvSpPr>
        <p:spPr>
          <a:xfrm>
            <a:off x="628650" y="1988840"/>
            <a:ext cx="8047806" cy="4188122"/>
          </a:xfrm>
        </p:spPr>
        <p:txBody>
          <a:bodyPr/>
          <a:lstStyle/>
          <a:p>
            <a:pPr marL="0" lvl="0" indent="0" algn="just">
              <a:lnSpc>
                <a:spcPct val="150000"/>
              </a:lnSpc>
              <a:buNone/>
            </a:pPr>
            <a:r>
              <a:rPr lang="he-IL" sz="2800" b="1" dirty="0">
                <a:solidFill>
                  <a:srgbClr val="FF0000"/>
                </a:solidFill>
                <a:latin typeface="David" panose="020E0502060401010101" pitchFamily="34" charset="-79"/>
                <a:cs typeface="David" panose="020E0502060401010101" pitchFamily="34" charset="-79"/>
              </a:rPr>
              <a:t>ג. </a:t>
            </a:r>
            <a:r>
              <a:rPr lang="he-IL" sz="1600" dirty="0">
                <a:latin typeface="David" panose="020E0502060401010101" pitchFamily="34" charset="-79"/>
                <a:cs typeface="David" panose="020E0502060401010101" pitchFamily="34" charset="-79"/>
              </a:rPr>
              <a:t>אני תומך </a:t>
            </a:r>
            <a:r>
              <a:rPr lang="he-IL" sz="1600" b="1" dirty="0">
                <a:highlight>
                  <a:srgbClr val="FFFF00"/>
                </a:highlight>
                <a:latin typeface="David" panose="020E0502060401010101" pitchFamily="34" charset="-79"/>
                <a:cs typeface="David" panose="020E0502060401010101" pitchFamily="34" charset="-79"/>
              </a:rPr>
              <a:t>בגישה ליברלית </a:t>
            </a:r>
            <a:r>
              <a:rPr lang="he-IL" sz="1600" dirty="0">
                <a:latin typeface="David" panose="020E0502060401010101" pitchFamily="34" charset="-79"/>
                <a:cs typeface="David" panose="020E0502060401010101" pitchFamily="34" charset="-79"/>
              </a:rPr>
              <a:t>– גישה התומכת במעורבות מינימלית של המדינה בתחום הכלכלי והחברתי והעדפה של עיקרון החירות. מעודדת תחרות חופשית בכלכלה וטוענת כי כל פרט צריך לדאוג לעצמו ולקדם את עצמו וכך החברה כולה תתקדם. לכן, המדינה צריכה לא להתערב בתחום הכלכלי על ידי מתן תקציב גדול לקצבאות ילדים, וצריכה לאפשר לאזרחים לדאוג לעצמם ולא להסתמך על עזרה מטעם המדינה. המדינה לא צריכה להגדיל את המיסים מכלל האזרחים כדי לממן קצבאות ילדים גדולות ובכך בא לביטוי המעורבות הקטנה של המדינה בכלכלה שהיא הבסיס של הגישה הליברלית.</a:t>
            </a:r>
          </a:p>
          <a:p>
            <a:pPr marL="0" lvl="0" indent="0" algn="just">
              <a:lnSpc>
                <a:spcPct val="150000"/>
              </a:lnSpc>
              <a:buNone/>
            </a:pPr>
            <a:r>
              <a:rPr lang="he-IL" sz="1600" b="1" dirty="0">
                <a:highlight>
                  <a:srgbClr val="FFFF00"/>
                </a:highlight>
                <a:latin typeface="David" panose="020E0502060401010101" pitchFamily="34" charset="-79"/>
                <a:cs typeface="David" panose="020E0502060401010101" pitchFamily="34" charset="-79"/>
              </a:rPr>
              <a:t>עיקרון החירות </a:t>
            </a:r>
            <a:r>
              <a:rPr lang="he-IL" sz="1600" dirty="0">
                <a:latin typeface="David" panose="020E0502060401010101" pitchFamily="34" charset="-79"/>
                <a:cs typeface="David" panose="020E0502060401010101" pitchFamily="34" charset="-79"/>
              </a:rPr>
              <a:t>– כל בני האדם נולדו חופשיים לנהל את חייהם כרצונם ולשאת באחריות </a:t>
            </a:r>
            <a:r>
              <a:rPr lang="he-IL" sz="1600" dirty="0" err="1">
                <a:latin typeface="David" panose="020E0502060401010101" pitchFamily="34" charset="-79"/>
                <a:cs typeface="David" panose="020E0502060401010101" pitchFamily="34" charset="-79"/>
              </a:rPr>
              <a:t>לבחירתם.כיוון</a:t>
            </a:r>
            <a:r>
              <a:rPr lang="he-IL" sz="1600" dirty="0">
                <a:latin typeface="David" panose="020E0502060401010101" pitchFamily="34" charset="-79"/>
                <a:cs typeface="David" panose="020E0502060401010101" pitchFamily="34" charset="-79"/>
              </a:rPr>
              <a:t> שהאזרחים בחרו מרצונם החופשי להביא ילדים לעולם הם בלבד צריכים לשאת באחריות הכלכלית לגדלם ולספק להם את רמת החיים הנדרשת לקיום בכבוד, ואין זה תפקיד של המדינה לממן לאזרחים קצבאות ילדים מוגדלות, אלא תפקיד האזרחים עצמם בלבד, ולכן אני מתנגד להגדלת תקציב קצבאות הילדים, וכך כל אזרח יבחר באופן חופשי ואחראי את תכנון המשפחה שלו וישמור על עיקרון החירות.  </a:t>
            </a:r>
            <a:endParaRPr lang="en-US" sz="1600" dirty="0">
              <a:latin typeface="David" panose="020E0502060401010101" pitchFamily="34" charset="-79"/>
              <a:cs typeface="David" panose="020E0502060401010101" pitchFamily="34" charset="-79"/>
            </a:endParaRPr>
          </a:p>
          <a:p>
            <a:pPr marL="0" lvl="0" indent="0" algn="just">
              <a:lnSpc>
                <a:spcPct val="100000"/>
              </a:lnSpc>
              <a:buNone/>
            </a:pPr>
            <a:endParaRPr lang="en-US" sz="1600" dirty="0">
              <a:latin typeface="Times New Roman" panose="02020603050405020304" pitchFamily="18" charset="0"/>
              <a:cs typeface="David" panose="020E0502060401010101" pitchFamily="34" charset="-79"/>
            </a:endParaRPr>
          </a:p>
          <a:p>
            <a:endParaRPr lang="he-IL" sz="1600" dirty="0"/>
          </a:p>
        </p:txBody>
      </p:sp>
      <p:sp>
        <p:nvSpPr>
          <p:cNvPr id="4" name="מציין מיקום של מספר שקופית 3">
            <a:extLst>
              <a:ext uri="{FF2B5EF4-FFF2-40B4-BE49-F238E27FC236}">
                <a16:creationId xmlns:a16="http://schemas.microsoft.com/office/drawing/2014/main" id="{A96C083D-BF6D-49FB-AA38-24D8DA24652E}"/>
              </a:ext>
            </a:extLst>
          </p:cNvPr>
          <p:cNvSpPr>
            <a:spLocks noGrp="1"/>
          </p:cNvSpPr>
          <p:nvPr>
            <p:ph type="sldNum" sz="quarter" idx="12"/>
          </p:nvPr>
        </p:nvSpPr>
        <p:spPr/>
        <p:txBody>
          <a:bodyPr/>
          <a:lstStyle/>
          <a:p>
            <a:fld id="{FA424F4E-1AA1-46FB-B516-E1B1DAE55918}" type="slidenum">
              <a:rPr lang="he-IL" smtClean="0"/>
              <a:t>10</a:t>
            </a:fld>
            <a:endParaRPr lang="he-IL"/>
          </a:p>
        </p:txBody>
      </p:sp>
    </p:spTree>
    <p:extLst>
      <p:ext uri="{BB962C8B-B14F-4D97-AF65-F5344CB8AC3E}">
        <p14:creationId xmlns:p14="http://schemas.microsoft.com/office/powerpoint/2010/main" val="507645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8933E9-0D0F-48B7-A391-B475ACE334F7}"/>
              </a:ext>
            </a:extLst>
          </p:cNvPr>
          <p:cNvSpPr>
            <a:spLocks noGrp="1"/>
          </p:cNvSpPr>
          <p:nvPr>
            <p:ph type="title"/>
          </p:nvPr>
        </p:nvSpPr>
        <p:spPr>
          <a:xfrm>
            <a:off x="4582124" y="1538508"/>
            <a:ext cx="3933226" cy="1153598"/>
          </a:xfrm>
        </p:spPr>
        <p:txBody>
          <a:bodyPr>
            <a:normAutofit/>
          </a:bodyPr>
          <a:lstStyle/>
          <a:p>
            <a:pPr lvl="0"/>
            <a:endParaRPr lang="he-IL" dirty="0"/>
          </a:p>
        </p:txBody>
      </p:sp>
      <p:sp>
        <p:nvSpPr>
          <p:cNvPr id="139" name="Freeform 6">
            <a:extLst>
              <a:ext uri="{FF2B5EF4-FFF2-40B4-BE49-F238E27FC236}">
                <a16:creationId xmlns:a16="http://schemas.microsoft.com/office/drawing/2014/main" id="{B6C29DB0-17E9-42FF-986E-0B7F493F4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649688" y="2121489"/>
            <a:ext cx="2456260" cy="3306366"/>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txBody>
          <a:bodyPr/>
          <a:lstStyle/>
          <a:p>
            <a:pPr algn="l" defTabSz="685800" rtl="0">
              <a:defRPr/>
            </a:pPr>
            <a:endParaRPr lang="en-US" sz="1350">
              <a:solidFill>
                <a:prstClr val="black"/>
              </a:solidFill>
              <a:latin typeface="Calibri" panose="020F0502020204030204"/>
            </a:endParaRPr>
          </a:p>
        </p:txBody>
      </p:sp>
      <p:sp>
        <p:nvSpPr>
          <p:cNvPr id="141" name="Freeform 6">
            <a:extLst>
              <a:ext uri="{FF2B5EF4-FFF2-40B4-BE49-F238E27FC236}">
                <a16:creationId xmlns:a16="http://schemas.microsoft.com/office/drawing/2014/main" id="{115AD956-A5B6-4760-B8B2-11E2DF6B0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64644" y="1415602"/>
            <a:ext cx="2456751" cy="3306366"/>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pic>
        <p:nvPicPr>
          <p:cNvPr id="1026" name="Picture 2" descr="תוצאת תמונה עבור תמונה של הצלחה">
            <a:extLst>
              <a:ext uri="{FF2B5EF4-FFF2-40B4-BE49-F238E27FC236}">
                <a16:creationId xmlns:a16="http://schemas.microsoft.com/office/drawing/2014/main" id="{F1EE2118-164E-4C92-A46A-2BE3A38372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05" r="5602" b="-2"/>
          <a:stretch/>
        </p:blipFill>
        <p:spPr bwMode="auto">
          <a:xfrm>
            <a:off x="1584971" y="1945087"/>
            <a:ext cx="1501274" cy="2961383"/>
          </a:xfrm>
          <a:prstGeom prst="rect">
            <a:avLst/>
          </a:prstGeom>
          <a:noFill/>
          <a:extLst>
            <a:ext uri="{909E8E84-426E-40DD-AFC4-6F175D3DCCD1}">
              <a14:hiddenFill xmlns:a14="http://schemas.microsoft.com/office/drawing/2010/main">
                <a:solidFill>
                  <a:srgbClr val="FFFFFF"/>
                </a:solidFill>
              </a14:hiddenFill>
            </a:ext>
          </a:extLst>
        </p:spPr>
      </p:pic>
      <p:sp>
        <p:nvSpPr>
          <p:cNvPr id="1030" name="Content Placeholder 1029">
            <a:extLst>
              <a:ext uri="{FF2B5EF4-FFF2-40B4-BE49-F238E27FC236}">
                <a16:creationId xmlns:a16="http://schemas.microsoft.com/office/drawing/2014/main" id="{B08AF509-55EA-4786-B24F-07DE0E66DC22}"/>
              </a:ext>
            </a:extLst>
          </p:cNvPr>
          <p:cNvSpPr>
            <a:spLocks noGrp="1"/>
          </p:cNvSpPr>
          <p:nvPr>
            <p:ph idx="1"/>
          </p:nvPr>
        </p:nvSpPr>
        <p:spPr>
          <a:xfrm>
            <a:off x="4433369" y="2887399"/>
            <a:ext cx="4037739" cy="2602573"/>
          </a:xfrm>
        </p:spPr>
        <p:txBody>
          <a:bodyPr>
            <a:normAutofit/>
          </a:bodyPr>
          <a:lstStyle/>
          <a:p>
            <a:pPr marL="0" indent="0">
              <a:buNone/>
            </a:pPr>
            <a:endParaRPr lang="he-IL" sz="1125" dirty="0"/>
          </a:p>
          <a:p>
            <a:pPr marL="0" indent="0">
              <a:buNone/>
            </a:pPr>
            <a:endParaRPr lang="he-IL" sz="1125" dirty="0"/>
          </a:p>
          <a:p>
            <a:pPr marL="0" indent="0">
              <a:buNone/>
            </a:pPr>
            <a:endParaRPr lang="he-IL" sz="1125" dirty="0"/>
          </a:p>
          <a:p>
            <a:pPr marL="0" indent="0">
              <a:buNone/>
            </a:pPr>
            <a:r>
              <a:rPr lang="he-IL" sz="2475" dirty="0">
                <a:solidFill>
                  <a:prstClr val="black"/>
                </a:solidFill>
                <a:latin typeface="Calibri Light" panose="020F0302020204030204"/>
                <a:ea typeface="+mj-ea"/>
                <a:cs typeface="Times New Roman" panose="02020603050405020304" pitchFamily="18" charset="0"/>
              </a:rPr>
              <a:t>בצלחה רבה,</a:t>
            </a:r>
            <a:br>
              <a:rPr lang="he-IL" sz="2475" dirty="0">
                <a:solidFill>
                  <a:prstClr val="black"/>
                </a:solidFill>
                <a:latin typeface="Calibri Light" panose="020F0302020204030204"/>
                <a:ea typeface="+mj-ea"/>
                <a:cs typeface="Times New Roman" panose="02020603050405020304" pitchFamily="18" charset="0"/>
              </a:rPr>
            </a:br>
            <a:endParaRPr lang="he-IL" sz="1125" dirty="0"/>
          </a:p>
          <a:p>
            <a:pPr marL="0" indent="0">
              <a:buNone/>
            </a:pPr>
            <a:r>
              <a:rPr lang="he-IL" sz="1125" b="1" dirty="0">
                <a:latin typeface="David" panose="020E0502060401010101" pitchFamily="34" charset="-79"/>
                <a:cs typeface="David" panose="020E0502060401010101" pitchFamily="34" charset="-79"/>
              </a:rPr>
              <a:t>עדנה טרבלסי</a:t>
            </a:r>
            <a:endParaRPr lang="en-US" sz="1125" b="1" dirty="0">
              <a:latin typeface="David" panose="020E0502060401010101" pitchFamily="34" charset="-79"/>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91C91A1C-9264-454E-8FAF-7BBBDEB2D855}"/>
              </a:ext>
            </a:extLst>
          </p:cNvPr>
          <p:cNvSpPr>
            <a:spLocks noGrp="1"/>
          </p:cNvSpPr>
          <p:nvPr>
            <p:ph type="sldNum" sz="quarter" idx="12"/>
          </p:nvPr>
        </p:nvSpPr>
        <p:spPr>
          <a:xfrm>
            <a:off x="6457950" y="5624513"/>
            <a:ext cx="2057400" cy="273844"/>
          </a:xfrm>
        </p:spPr>
        <p:txBody>
          <a:bodyPr>
            <a:normAutofit/>
          </a:bodyPr>
          <a:lstStyle/>
          <a:p>
            <a:pPr defTabSz="685800">
              <a:spcAft>
                <a:spcPts val="450"/>
              </a:spcAft>
            </a:pPr>
            <a:fld id="{FA424F4E-1AA1-46FB-B516-E1B1DAE55918}" type="slidenum">
              <a:rPr lang="he-IL" sz="900">
                <a:solidFill>
                  <a:prstClr val="black">
                    <a:tint val="75000"/>
                  </a:prstClr>
                </a:solidFill>
                <a:latin typeface="Calibri" panose="020F0502020204030204"/>
                <a:cs typeface="Arial" panose="020B0604020202020204" pitchFamily="34" charset="0"/>
              </a:rPr>
              <a:pPr defTabSz="685800">
                <a:spcAft>
                  <a:spcPts val="450"/>
                </a:spcAft>
              </a:pPr>
              <a:t>11</a:t>
            </a:fld>
            <a:endParaRPr lang="he-IL" sz="900">
              <a:solidFill>
                <a:prstClr val="black">
                  <a:tint val="75000"/>
                </a:prstClr>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417757901"/>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TotalTime>
  <Words>1015</Words>
  <Application>Microsoft Office PowerPoint</Application>
  <PresentationFormat>‫הצגה על המסך (4:3)</PresentationFormat>
  <Paragraphs>62</Paragraphs>
  <Slides>11</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11</vt:i4>
      </vt:variant>
    </vt:vector>
  </HeadingPairs>
  <TitlesOfParts>
    <vt:vector size="18" baseType="lpstr">
      <vt:lpstr>Arial</vt:lpstr>
      <vt:lpstr>Calibri</vt:lpstr>
      <vt:lpstr>Calibri Light</vt:lpstr>
      <vt:lpstr>David</vt:lpstr>
      <vt:lpstr>Times New Roman</vt:lpstr>
      <vt:lpstr>Verdana</vt:lpstr>
      <vt:lpstr>ערכת נושא Office</vt:lpstr>
      <vt:lpstr>        שאלות עמדה </vt:lpstr>
      <vt:lpstr>שאלת חובה                      שאלת עמדה</vt:lpstr>
      <vt:lpstr>הטענה</vt:lpstr>
      <vt:lpstr>ב. נימוק המבסס את הטענה</vt:lpstr>
      <vt:lpstr> טענה התומכת  בהרחבת השימוש במצלמות במרחב הציבורי</vt:lpstr>
      <vt:lpstr>                   ג. נימוק המבסס את הטענה</vt:lpstr>
      <vt:lpstr>     טענה המתנגדת להרחבת השימוש במצלמות במרחב הציבורי</vt:lpstr>
      <vt:lpstr>שאלת חובה                      שאלת עמדה</vt:lpstr>
      <vt:lpstr>    א. אני תומך בכך, שהמדינה צריכה להגדיל את התקציב המיועד לקצבאות ילדים </vt:lpstr>
      <vt:lpstr>טענה המתנגדת שהמדינה צריכה להגדיל את התקציב המיועד לקצבאות ילדים</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ziv</dc:creator>
  <cp:lastModifiedBy>ziv</cp:lastModifiedBy>
  <cp:revision>13</cp:revision>
  <dcterms:created xsi:type="dcterms:W3CDTF">2019-12-28T08:28:06Z</dcterms:created>
  <dcterms:modified xsi:type="dcterms:W3CDTF">2020-01-22T15:33:45Z</dcterms:modified>
</cp:coreProperties>
</file>