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56" r:id="rId2"/>
    <p:sldId id="303" r:id="rId3"/>
    <p:sldId id="304" r:id="rId4"/>
    <p:sldId id="306" r:id="rId5"/>
    <p:sldId id="307" r:id="rId6"/>
    <p:sldId id="308" r:id="rId7"/>
    <p:sldId id="309" r:id="rId8"/>
    <p:sldId id="310" r:id="rId9"/>
    <p:sldId id="313" r:id="rId10"/>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116" d="100"/>
          <a:sy n="116" d="100"/>
        </p:scale>
        <p:origin x="660"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שקופית כותרת">
    <p:spTree>
      <p:nvGrpSpPr>
        <p:cNvPr id="1" name=""/>
        <p:cNvGrpSpPr/>
        <p:nvPr/>
      </p:nvGrpSpPr>
      <p:grpSpPr>
        <a:xfrm>
          <a:off x="0" y="0"/>
          <a:ext cx="0" cy="0"/>
          <a:chOff x="0" y="0"/>
          <a:chExt cx="0" cy="0"/>
        </a:xfrm>
      </p:grpSpPr>
      <p:grpSp>
        <p:nvGrpSpPr>
          <p:cNvPr id="7" name="קבוצה 6"/>
          <p:cNvGrpSpPr/>
          <p:nvPr userDrawn="1"/>
        </p:nvGrpSpPr>
        <p:grpSpPr>
          <a:xfrm>
            <a:off x="0" y="0"/>
            <a:ext cx="9144000" cy="1967696"/>
            <a:chOff x="0" y="0"/>
            <a:chExt cx="12192000" cy="1967696"/>
          </a:xfrm>
        </p:grpSpPr>
        <p:pic>
          <p:nvPicPr>
            <p:cNvPr id="8" name="תמונה 7"/>
            <p:cNvPicPr>
              <a:picLocks noChangeAspect="1"/>
            </p:cNvPicPr>
            <p:nvPr/>
          </p:nvPicPr>
          <p:blipFill rotWithShape="1">
            <a:blip r:embed="rId2" cstate="print">
              <a:extLst>
                <a:ext uri="{28A0092B-C50C-407E-A947-70E740481C1C}">
                  <a14:useLocalDpi xmlns:a14="http://schemas.microsoft.com/office/drawing/2010/main" val="0"/>
                </a:ext>
              </a:extLst>
            </a:blip>
            <a:srcRect b="75062"/>
            <a:stretch/>
          </p:blipFill>
          <p:spPr>
            <a:xfrm>
              <a:off x="0" y="0"/>
              <a:ext cx="12192000" cy="1967696"/>
            </a:xfrm>
            <a:prstGeom prst="rect">
              <a:avLst/>
            </a:prstGeom>
          </p:spPr>
        </p:pic>
        <p:cxnSp>
          <p:nvCxnSpPr>
            <p:cNvPr id="9" name="מחבר ישר 8"/>
            <p:cNvCxnSpPr/>
            <p:nvPr/>
          </p:nvCxnSpPr>
          <p:spPr>
            <a:xfrm>
              <a:off x="0" y="1655184"/>
              <a:ext cx="1219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91828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a:xfrm>
            <a:off x="628650" y="365126"/>
            <a:ext cx="7886700" cy="1325563"/>
          </a:xfrm>
          <a:prstGeom prst="rect">
            <a:avLst/>
          </a:prstGeom>
        </p:spPr>
        <p:txBody>
          <a:bodyPr/>
          <a:lstStyle/>
          <a:p>
            <a:r>
              <a:rPr lang="he-IL"/>
              <a:t>לחץ כדי לערוך סגנון כותרת של תבנית בסיס</a:t>
            </a:r>
          </a:p>
        </p:txBody>
      </p:sp>
      <p:sp>
        <p:nvSpPr>
          <p:cNvPr id="3" name="מציין מיקום תוכן 2"/>
          <p:cNvSpPr>
            <a:spLocks noGrp="1"/>
          </p:cNvSpPr>
          <p:nvPr>
            <p:ph idx="1"/>
          </p:nvPr>
        </p:nvSpPr>
        <p:spPr>
          <a:xfrm>
            <a:off x="628650" y="1825625"/>
            <a:ext cx="7886700" cy="4351338"/>
          </a:xfrm>
          <a:prstGeom prst="rect">
            <a:avLst/>
          </a:prstGeo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a:xfrm>
            <a:off x="6457950" y="6356351"/>
            <a:ext cx="2057400" cy="365125"/>
          </a:xfrm>
          <a:prstGeom prst="rect">
            <a:avLst/>
          </a:prstGeom>
        </p:spPr>
        <p:txBody>
          <a:bodyPr/>
          <a:lstStyle/>
          <a:p>
            <a:fld id="{381ABA52-70BF-41E1-9A04-A87F5D383655}" type="datetime8">
              <a:rPr lang="he-IL" smtClean="0"/>
              <a:t>28 דצמבר 19</a:t>
            </a:fld>
            <a:endParaRPr lang="he-IL"/>
          </a:p>
        </p:txBody>
      </p:sp>
      <p:sp>
        <p:nvSpPr>
          <p:cNvPr id="5" name="מציין מיקום של כותרת תחתונה 4"/>
          <p:cNvSpPr>
            <a:spLocks noGrp="1"/>
          </p:cNvSpPr>
          <p:nvPr>
            <p:ph type="ftr" sz="quarter" idx="11"/>
          </p:nvPr>
        </p:nvSpPr>
        <p:spPr>
          <a:xfrm>
            <a:off x="3028950" y="6356351"/>
            <a:ext cx="3086100" cy="365125"/>
          </a:xfrm>
          <a:prstGeom prst="rect">
            <a:avLst/>
          </a:prstGeom>
        </p:spPr>
        <p:txBody>
          <a:bodyPr/>
          <a:lstStyle/>
          <a:p>
            <a:endParaRPr lang="he-IL"/>
          </a:p>
        </p:txBody>
      </p:sp>
      <p:sp>
        <p:nvSpPr>
          <p:cNvPr id="6" name="מציין מיקום של מספר שקופית 5"/>
          <p:cNvSpPr>
            <a:spLocks noGrp="1"/>
          </p:cNvSpPr>
          <p:nvPr>
            <p:ph type="sldNum" sz="quarter" idx="12"/>
          </p:nvPr>
        </p:nvSpPr>
        <p:spPr>
          <a:xfrm>
            <a:off x="628650" y="6356351"/>
            <a:ext cx="2057400" cy="365125"/>
          </a:xfrm>
          <a:prstGeom prst="rect">
            <a:avLst/>
          </a:prstGeom>
        </p:spPr>
        <p:txBody>
          <a:bodyPr/>
          <a:lstStyle/>
          <a:p>
            <a:fld id="{FA424F4E-1AA1-46FB-B516-E1B1DAE55918}" type="slidenum">
              <a:rPr lang="he-IL" smtClean="0"/>
              <a:t>‹#›</a:t>
            </a:fld>
            <a:endParaRPr lang="he-IL"/>
          </a:p>
        </p:txBody>
      </p:sp>
    </p:spTree>
    <p:extLst>
      <p:ext uri="{BB962C8B-B14F-4D97-AF65-F5344CB8AC3E}">
        <p14:creationId xmlns:p14="http://schemas.microsoft.com/office/powerpoint/2010/main" val="1632858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623888" y="1709739"/>
            <a:ext cx="7886700" cy="2852737"/>
          </a:xfrm>
          <a:prstGeom prst="rect">
            <a:avLst/>
          </a:prstGeom>
        </p:spPr>
        <p:txBody>
          <a:bodyPr anchor="b"/>
          <a:lstStyle>
            <a:lvl1pPr>
              <a:defRPr sz="4500"/>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623888" y="4589464"/>
            <a:ext cx="7886700" cy="1500187"/>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a:xfrm>
            <a:off x="6457950" y="6356351"/>
            <a:ext cx="2057400" cy="365125"/>
          </a:xfrm>
          <a:prstGeom prst="rect">
            <a:avLst/>
          </a:prstGeom>
        </p:spPr>
        <p:txBody>
          <a:bodyPr/>
          <a:lstStyle/>
          <a:p>
            <a:fld id="{B3035A67-1861-49B1-B76E-78566F6AFE57}" type="datetime8">
              <a:rPr lang="he-IL" smtClean="0"/>
              <a:t>28 דצמבר 19</a:t>
            </a:fld>
            <a:endParaRPr lang="he-IL"/>
          </a:p>
        </p:txBody>
      </p:sp>
      <p:sp>
        <p:nvSpPr>
          <p:cNvPr id="5" name="מציין מיקום של כותרת תחתונה 4"/>
          <p:cNvSpPr>
            <a:spLocks noGrp="1"/>
          </p:cNvSpPr>
          <p:nvPr>
            <p:ph type="ftr" sz="quarter" idx="11"/>
          </p:nvPr>
        </p:nvSpPr>
        <p:spPr>
          <a:xfrm>
            <a:off x="3028950" y="6356351"/>
            <a:ext cx="3086100" cy="365125"/>
          </a:xfrm>
          <a:prstGeom prst="rect">
            <a:avLst/>
          </a:prstGeom>
        </p:spPr>
        <p:txBody>
          <a:bodyPr/>
          <a:lstStyle/>
          <a:p>
            <a:endParaRPr lang="he-IL"/>
          </a:p>
        </p:txBody>
      </p:sp>
      <p:sp>
        <p:nvSpPr>
          <p:cNvPr id="6" name="מציין מיקום של מספר שקופית 5"/>
          <p:cNvSpPr>
            <a:spLocks noGrp="1"/>
          </p:cNvSpPr>
          <p:nvPr>
            <p:ph type="sldNum" sz="quarter" idx="12"/>
          </p:nvPr>
        </p:nvSpPr>
        <p:spPr>
          <a:xfrm>
            <a:off x="628650" y="6356351"/>
            <a:ext cx="2057400" cy="365125"/>
          </a:xfrm>
          <a:prstGeom prst="rect">
            <a:avLst/>
          </a:prstGeom>
        </p:spPr>
        <p:txBody>
          <a:bodyPr/>
          <a:lstStyle/>
          <a:p>
            <a:fld id="{FA424F4E-1AA1-46FB-B516-E1B1DAE55918}" type="slidenum">
              <a:rPr lang="he-IL" smtClean="0"/>
              <a:t>‹#›</a:t>
            </a:fld>
            <a:endParaRPr lang="he-IL"/>
          </a:p>
        </p:txBody>
      </p:sp>
    </p:spTree>
    <p:extLst>
      <p:ext uri="{BB962C8B-B14F-4D97-AF65-F5344CB8AC3E}">
        <p14:creationId xmlns:p14="http://schemas.microsoft.com/office/powerpoint/2010/main" val="680909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a:xfrm>
            <a:off x="628650" y="365126"/>
            <a:ext cx="7886700" cy="1325563"/>
          </a:xfrm>
          <a:prstGeom prst="rect">
            <a:avLst/>
          </a:prstGeom>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628650" y="1825625"/>
            <a:ext cx="3886200" cy="4351338"/>
          </a:xfrm>
          <a:prstGeom prst="rect">
            <a:avLst/>
          </a:prstGeo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4629150" y="1825625"/>
            <a:ext cx="3886200" cy="4351338"/>
          </a:xfrm>
          <a:prstGeom prst="rect">
            <a:avLst/>
          </a:prstGeo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a:xfrm>
            <a:off x="6457950" y="6356351"/>
            <a:ext cx="2057400" cy="365125"/>
          </a:xfrm>
          <a:prstGeom prst="rect">
            <a:avLst/>
          </a:prstGeom>
        </p:spPr>
        <p:txBody>
          <a:bodyPr/>
          <a:lstStyle/>
          <a:p>
            <a:fld id="{8E4EF112-12B1-4D83-9A74-24E3E3B98D38}" type="datetime8">
              <a:rPr lang="he-IL" smtClean="0"/>
              <a:t>28 דצמבר 19</a:t>
            </a:fld>
            <a:endParaRPr lang="he-IL"/>
          </a:p>
        </p:txBody>
      </p:sp>
      <p:sp>
        <p:nvSpPr>
          <p:cNvPr id="6" name="מציין מיקום של כותרת תחתונה 5"/>
          <p:cNvSpPr>
            <a:spLocks noGrp="1"/>
          </p:cNvSpPr>
          <p:nvPr>
            <p:ph type="ftr" sz="quarter" idx="11"/>
          </p:nvPr>
        </p:nvSpPr>
        <p:spPr>
          <a:xfrm>
            <a:off x="3028950" y="6356351"/>
            <a:ext cx="3086100" cy="365125"/>
          </a:xfrm>
          <a:prstGeom prst="rect">
            <a:avLst/>
          </a:prstGeom>
        </p:spPr>
        <p:txBody>
          <a:bodyPr/>
          <a:lstStyle/>
          <a:p>
            <a:endParaRPr lang="he-IL"/>
          </a:p>
        </p:txBody>
      </p:sp>
      <p:sp>
        <p:nvSpPr>
          <p:cNvPr id="7" name="מציין מיקום של מספר שקופית 6"/>
          <p:cNvSpPr>
            <a:spLocks noGrp="1"/>
          </p:cNvSpPr>
          <p:nvPr>
            <p:ph type="sldNum" sz="quarter" idx="12"/>
          </p:nvPr>
        </p:nvSpPr>
        <p:spPr>
          <a:xfrm>
            <a:off x="628650" y="6356351"/>
            <a:ext cx="2057400" cy="365125"/>
          </a:xfrm>
          <a:prstGeom prst="rect">
            <a:avLst/>
          </a:prstGeom>
        </p:spPr>
        <p:txBody>
          <a:bodyPr/>
          <a:lstStyle/>
          <a:p>
            <a:fld id="{FA424F4E-1AA1-46FB-B516-E1B1DAE55918}" type="slidenum">
              <a:rPr lang="he-IL" smtClean="0"/>
              <a:t>‹#›</a:t>
            </a:fld>
            <a:endParaRPr lang="he-IL"/>
          </a:p>
        </p:txBody>
      </p:sp>
    </p:spTree>
    <p:extLst>
      <p:ext uri="{BB962C8B-B14F-4D97-AF65-F5344CB8AC3E}">
        <p14:creationId xmlns:p14="http://schemas.microsoft.com/office/powerpoint/2010/main" val="2029999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629841" y="365126"/>
            <a:ext cx="7886700" cy="1325563"/>
          </a:xfrm>
          <a:prstGeom prst="rect">
            <a:avLst/>
          </a:prstGeom>
        </p:spPr>
        <p:txBody>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629842" y="1681163"/>
            <a:ext cx="3868340" cy="82391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629842" y="2505075"/>
            <a:ext cx="3868340" cy="3684588"/>
          </a:xfrm>
          <a:prstGeom prst="rect">
            <a:avLst/>
          </a:prstGeo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4629150" y="1681163"/>
            <a:ext cx="3887391" cy="82391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4629150" y="2505075"/>
            <a:ext cx="3887391" cy="3684588"/>
          </a:xfrm>
          <a:prstGeom prst="rect">
            <a:avLst/>
          </a:prstGeo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a:xfrm>
            <a:off x="6457950" y="6356351"/>
            <a:ext cx="2057400" cy="365125"/>
          </a:xfrm>
          <a:prstGeom prst="rect">
            <a:avLst/>
          </a:prstGeom>
        </p:spPr>
        <p:txBody>
          <a:bodyPr/>
          <a:lstStyle/>
          <a:p>
            <a:fld id="{3D5C68C3-780D-4DA7-A40A-722B02471319}" type="datetime8">
              <a:rPr lang="he-IL" smtClean="0"/>
              <a:t>28 דצמבר 19</a:t>
            </a:fld>
            <a:endParaRPr lang="he-IL"/>
          </a:p>
        </p:txBody>
      </p:sp>
      <p:sp>
        <p:nvSpPr>
          <p:cNvPr id="8" name="מציין מיקום של כותרת תחתונה 7"/>
          <p:cNvSpPr>
            <a:spLocks noGrp="1"/>
          </p:cNvSpPr>
          <p:nvPr>
            <p:ph type="ftr" sz="quarter" idx="11"/>
          </p:nvPr>
        </p:nvSpPr>
        <p:spPr>
          <a:xfrm>
            <a:off x="3028950" y="6356351"/>
            <a:ext cx="3086100" cy="365125"/>
          </a:xfrm>
          <a:prstGeom prst="rect">
            <a:avLst/>
          </a:prstGeom>
        </p:spPr>
        <p:txBody>
          <a:bodyPr/>
          <a:lstStyle/>
          <a:p>
            <a:endParaRPr lang="he-IL"/>
          </a:p>
        </p:txBody>
      </p:sp>
      <p:sp>
        <p:nvSpPr>
          <p:cNvPr id="9" name="מציין מיקום של מספר שקופית 8"/>
          <p:cNvSpPr>
            <a:spLocks noGrp="1"/>
          </p:cNvSpPr>
          <p:nvPr>
            <p:ph type="sldNum" sz="quarter" idx="12"/>
          </p:nvPr>
        </p:nvSpPr>
        <p:spPr>
          <a:xfrm>
            <a:off x="628650" y="6356351"/>
            <a:ext cx="2057400" cy="365125"/>
          </a:xfrm>
          <a:prstGeom prst="rect">
            <a:avLst/>
          </a:prstGeom>
        </p:spPr>
        <p:txBody>
          <a:bodyPr/>
          <a:lstStyle/>
          <a:p>
            <a:fld id="{FA424F4E-1AA1-46FB-B516-E1B1DAE55918}" type="slidenum">
              <a:rPr lang="he-IL" smtClean="0"/>
              <a:t>‹#›</a:t>
            </a:fld>
            <a:endParaRPr lang="he-IL"/>
          </a:p>
        </p:txBody>
      </p:sp>
    </p:spTree>
    <p:extLst>
      <p:ext uri="{BB962C8B-B14F-4D97-AF65-F5344CB8AC3E}">
        <p14:creationId xmlns:p14="http://schemas.microsoft.com/office/powerpoint/2010/main" val="528088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a:xfrm>
            <a:off x="628650" y="365126"/>
            <a:ext cx="7886700" cy="1325563"/>
          </a:xfrm>
          <a:prstGeom prst="rect">
            <a:avLst/>
          </a:prstGeom>
        </p:spPr>
        <p:txBody>
          <a:bodyPr/>
          <a:lstStyle/>
          <a:p>
            <a:r>
              <a:rPr lang="he-IL"/>
              <a:t>לחץ כדי לערוך סגנון כותרת של תבנית בסיס</a:t>
            </a:r>
          </a:p>
        </p:txBody>
      </p:sp>
      <p:sp>
        <p:nvSpPr>
          <p:cNvPr id="3" name="מציין מיקום של תאריך 2"/>
          <p:cNvSpPr>
            <a:spLocks noGrp="1"/>
          </p:cNvSpPr>
          <p:nvPr>
            <p:ph type="dt" sz="half" idx="10"/>
          </p:nvPr>
        </p:nvSpPr>
        <p:spPr>
          <a:xfrm>
            <a:off x="6457950" y="6356351"/>
            <a:ext cx="2057400" cy="365125"/>
          </a:xfrm>
          <a:prstGeom prst="rect">
            <a:avLst/>
          </a:prstGeom>
        </p:spPr>
        <p:txBody>
          <a:bodyPr/>
          <a:lstStyle/>
          <a:p>
            <a:fld id="{A3EE63D9-CA6E-4029-899F-A903A78FD7CB}" type="datetime8">
              <a:rPr lang="he-IL" smtClean="0"/>
              <a:t>28 דצמבר 19</a:t>
            </a:fld>
            <a:endParaRPr lang="he-IL"/>
          </a:p>
        </p:txBody>
      </p:sp>
      <p:sp>
        <p:nvSpPr>
          <p:cNvPr id="4" name="מציין מיקום של כותרת תחתונה 3"/>
          <p:cNvSpPr>
            <a:spLocks noGrp="1"/>
          </p:cNvSpPr>
          <p:nvPr>
            <p:ph type="ftr" sz="quarter" idx="11"/>
          </p:nvPr>
        </p:nvSpPr>
        <p:spPr>
          <a:xfrm>
            <a:off x="3028950" y="6356351"/>
            <a:ext cx="3086100" cy="365125"/>
          </a:xfrm>
          <a:prstGeom prst="rect">
            <a:avLst/>
          </a:prstGeom>
        </p:spPr>
        <p:txBody>
          <a:bodyPr/>
          <a:lstStyle/>
          <a:p>
            <a:endParaRPr lang="he-IL"/>
          </a:p>
        </p:txBody>
      </p:sp>
      <p:sp>
        <p:nvSpPr>
          <p:cNvPr id="5" name="מציין מיקום של מספר שקופית 4"/>
          <p:cNvSpPr>
            <a:spLocks noGrp="1"/>
          </p:cNvSpPr>
          <p:nvPr>
            <p:ph type="sldNum" sz="quarter" idx="12"/>
          </p:nvPr>
        </p:nvSpPr>
        <p:spPr>
          <a:xfrm>
            <a:off x="628650" y="6356351"/>
            <a:ext cx="2057400" cy="365125"/>
          </a:xfrm>
          <a:prstGeom prst="rect">
            <a:avLst/>
          </a:prstGeom>
        </p:spPr>
        <p:txBody>
          <a:bodyPr/>
          <a:lstStyle/>
          <a:p>
            <a:fld id="{FA424F4E-1AA1-46FB-B516-E1B1DAE55918}" type="slidenum">
              <a:rPr lang="he-IL" smtClean="0"/>
              <a:t>‹#›</a:t>
            </a:fld>
            <a:endParaRPr lang="he-IL"/>
          </a:p>
        </p:txBody>
      </p:sp>
    </p:spTree>
    <p:extLst>
      <p:ext uri="{BB962C8B-B14F-4D97-AF65-F5344CB8AC3E}">
        <p14:creationId xmlns:p14="http://schemas.microsoft.com/office/powerpoint/2010/main" val="2186826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a:xfrm>
            <a:off x="6457950" y="6356351"/>
            <a:ext cx="2057400" cy="365125"/>
          </a:xfrm>
          <a:prstGeom prst="rect">
            <a:avLst/>
          </a:prstGeom>
        </p:spPr>
        <p:txBody>
          <a:bodyPr/>
          <a:lstStyle/>
          <a:p>
            <a:fld id="{3ECFA45A-609C-4DC2-A817-583D1334F49F}" type="datetime8">
              <a:rPr lang="he-IL" smtClean="0"/>
              <a:t>28 דצמבר 19</a:t>
            </a:fld>
            <a:endParaRPr lang="he-IL"/>
          </a:p>
        </p:txBody>
      </p:sp>
      <p:sp>
        <p:nvSpPr>
          <p:cNvPr id="3" name="מציין מיקום של כותרת תחתונה 2"/>
          <p:cNvSpPr>
            <a:spLocks noGrp="1"/>
          </p:cNvSpPr>
          <p:nvPr>
            <p:ph type="ftr" sz="quarter" idx="11"/>
          </p:nvPr>
        </p:nvSpPr>
        <p:spPr>
          <a:xfrm>
            <a:off x="3028950" y="6356351"/>
            <a:ext cx="3086100" cy="365125"/>
          </a:xfrm>
          <a:prstGeom prst="rect">
            <a:avLst/>
          </a:prstGeom>
        </p:spPr>
        <p:txBody>
          <a:bodyPr/>
          <a:lstStyle/>
          <a:p>
            <a:endParaRPr lang="he-IL"/>
          </a:p>
        </p:txBody>
      </p:sp>
      <p:sp>
        <p:nvSpPr>
          <p:cNvPr id="4" name="מציין מיקום של מספר שקופית 3"/>
          <p:cNvSpPr>
            <a:spLocks noGrp="1"/>
          </p:cNvSpPr>
          <p:nvPr>
            <p:ph type="sldNum" sz="quarter" idx="12"/>
          </p:nvPr>
        </p:nvSpPr>
        <p:spPr>
          <a:xfrm>
            <a:off x="628650" y="6356351"/>
            <a:ext cx="2057400" cy="365125"/>
          </a:xfrm>
          <a:prstGeom prst="rect">
            <a:avLst/>
          </a:prstGeom>
        </p:spPr>
        <p:txBody>
          <a:bodyPr/>
          <a:lstStyle/>
          <a:p>
            <a:fld id="{FA424F4E-1AA1-46FB-B516-E1B1DAE55918}" type="slidenum">
              <a:rPr lang="he-IL" smtClean="0"/>
              <a:t>‹#›</a:t>
            </a:fld>
            <a:endParaRPr lang="he-IL"/>
          </a:p>
        </p:txBody>
      </p:sp>
    </p:spTree>
    <p:extLst>
      <p:ext uri="{BB962C8B-B14F-4D97-AF65-F5344CB8AC3E}">
        <p14:creationId xmlns:p14="http://schemas.microsoft.com/office/powerpoint/2010/main" val="1573708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29841" y="457200"/>
            <a:ext cx="2949178" cy="1600200"/>
          </a:xfrm>
          <a:prstGeom prst="rect">
            <a:avLst/>
          </a:prstGeom>
        </p:spPr>
        <p:txBody>
          <a:bodyPr anchor="b"/>
          <a:lstStyle>
            <a:lvl1pPr>
              <a:defRPr sz="2400"/>
            </a:lvl1pPr>
          </a:lstStyle>
          <a:p>
            <a:r>
              <a:rPr lang="he-IL"/>
              <a:t>לחץ כדי לערוך סגנון כותרת של תבנית בסיס</a:t>
            </a:r>
          </a:p>
        </p:txBody>
      </p:sp>
      <p:sp>
        <p:nvSpPr>
          <p:cNvPr id="3" name="מציין מיקום תוכן 2"/>
          <p:cNvSpPr>
            <a:spLocks noGrp="1"/>
          </p:cNvSpPr>
          <p:nvPr>
            <p:ph idx="1"/>
          </p:nvPr>
        </p:nvSpPr>
        <p:spPr>
          <a:xfrm>
            <a:off x="3887391" y="987426"/>
            <a:ext cx="4629150" cy="4873625"/>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629841" y="2057400"/>
            <a:ext cx="2949178"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a:xfrm>
            <a:off x="6457950" y="6356351"/>
            <a:ext cx="2057400" cy="365125"/>
          </a:xfrm>
          <a:prstGeom prst="rect">
            <a:avLst/>
          </a:prstGeom>
        </p:spPr>
        <p:txBody>
          <a:bodyPr/>
          <a:lstStyle/>
          <a:p>
            <a:fld id="{5B04049A-4426-405D-9035-80D4AAE0DFE0}" type="datetime8">
              <a:rPr lang="he-IL" smtClean="0"/>
              <a:t>28 דצמבר 19</a:t>
            </a:fld>
            <a:endParaRPr lang="he-IL"/>
          </a:p>
        </p:txBody>
      </p:sp>
      <p:sp>
        <p:nvSpPr>
          <p:cNvPr id="6" name="מציין מיקום של כותרת תחתונה 5"/>
          <p:cNvSpPr>
            <a:spLocks noGrp="1"/>
          </p:cNvSpPr>
          <p:nvPr>
            <p:ph type="ftr" sz="quarter" idx="11"/>
          </p:nvPr>
        </p:nvSpPr>
        <p:spPr>
          <a:xfrm>
            <a:off x="3028950" y="6356351"/>
            <a:ext cx="3086100" cy="365125"/>
          </a:xfrm>
          <a:prstGeom prst="rect">
            <a:avLst/>
          </a:prstGeom>
        </p:spPr>
        <p:txBody>
          <a:bodyPr/>
          <a:lstStyle/>
          <a:p>
            <a:endParaRPr lang="he-IL"/>
          </a:p>
        </p:txBody>
      </p:sp>
      <p:sp>
        <p:nvSpPr>
          <p:cNvPr id="7" name="מציין מיקום של מספר שקופית 6"/>
          <p:cNvSpPr>
            <a:spLocks noGrp="1"/>
          </p:cNvSpPr>
          <p:nvPr>
            <p:ph type="sldNum" sz="quarter" idx="12"/>
          </p:nvPr>
        </p:nvSpPr>
        <p:spPr>
          <a:xfrm>
            <a:off x="628650" y="6356351"/>
            <a:ext cx="2057400" cy="365125"/>
          </a:xfrm>
          <a:prstGeom prst="rect">
            <a:avLst/>
          </a:prstGeom>
        </p:spPr>
        <p:txBody>
          <a:bodyPr/>
          <a:lstStyle/>
          <a:p>
            <a:fld id="{FA424F4E-1AA1-46FB-B516-E1B1DAE55918}" type="slidenum">
              <a:rPr lang="he-IL" smtClean="0"/>
              <a:t>‹#›</a:t>
            </a:fld>
            <a:endParaRPr lang="he-IL"/>
          </a:p>
        </p:txBody>
      </p:sp>
    </p:spTree>
    <p:extLst>
      <p:ext uri="{BB962C8B-B14F-4D97-AF65-F5344CB8AC3E}">
        <p14:creationId xmlns:p14="http://schemas.microsoft.com/office/powerpoint/2010/main" val="1748336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29841" y="457200"/>
            <a:ext cx="2949178" cy="1600200"/>
          </a:xfrm>
          <a:prstGeom prst="rect">
            <a:avLst/>
          </a:prstGeom>
        </p:spPr>
        <p:txBody>
          <a:bodyPr anchor="b"/>
          <a:lstStyle>
            <a:lvl1pPr>
              <a:defRPr sz="2400"/>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3887391" y="987426"/>
            <a:ext cx="4629150" cy="4873625"/>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he-IL"/>
          </a:p>
        </p:txBody>
      </p:sp>
      <p:sp>
        <p:nvSpPr>
          <p:cNvPr id="4" name="מציין מיקום טקסט 3"/>
          <p:cNvSpPr>
            <a:spLocks noGrp="1"/>
          </p:cNvSpPr>
          <p:nvPr>
            <p:ph type="body" sz="half" idx="2"/>
          </p:nvPr>
        </p:nvSpPr>
        <p:spPr>
          <a:xfrm>
            <a:off x="629841" y="2057400"/>
            <a:ext cx="2949178"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a:xfrm>
            <a:off x="6457950" y="6356351"/>
            <a:ext cx="2057400" cy="365125"/>
          </a:xfrm>
          <a:prstGeom prst="rect">
            <a:avLst/>
          </a:prstGeom>
        </p:spPr>
        <p:txBody>
          <a:bodyPr/>
          <a:lstStyle/>
          <a:p>
            <a:fld id="{4E34759E-6639-4A6B-9727-CA9A020B1C28}" type="datetime8">
              <a:rPr lang="he-IL" smtClean="0"/>
              <a:t>28 דצמבר 19</a:t>
            </a:fld>
            <a:endParaRPr lang="he-IL"/>
          </a:p>
        </p:txBody>
      </p:sp>
      <p:sp>
        <p:nvSpPr>
          <p:cNvPr id="6" name="מציין מיקום של כותרת תחתונה 5"/>
          <p:cNvSpPr>
            <a:spLocks noGrp="1"/>
          </p:cNvSpPr>
          <p:nvPr>
            <p:ph type="ftr" sz="quarter" idx="11"/>
          </p:nvPr>
        </p:nvSpPr>
        <p:spPr>
          <a:xfrm>
            <a:off x="3028950" y="6356351"/>
            <a:ext cx="3086100" cy="365125"/>
          </a:xfrm>
          <a:prstGeom prst="rect">
            <a:avLst/>
          </a:prstGeom>
        </p:spPr>
        <p:txBody>
          <a:bodyPr/>
          <a:lstStyle/>
          <a:p>
            <a:endParaRPr lang="he-IL"/>
          </a:p>
        </p:txBody>
      </p:sp>
      <p:sp>
        <p:nvSpPr>
          <p:cNvPr id="7" name="מציין מיקום של מספר שקופית 6"/>
          <p:cNvSpPr>
            <a:spLocks noGrp="1"/>
          </p:cNvSpPr>
          <p:nvPr>
            <p:ph type="sldNum" sz="quarter" idx="12"/>
          </p:nvPr>
        </p:nvSpPr>
        <p:spPr>
          <a:xfrm>
            <a:off x="628650" y="6356351"/>
            <a:ext cx="2057400" cy="365125"/>
          </a:xfrm>
          <a:prstGeom prst="rect">
            <a:avLst/>
          </a:prstGeom>
        </p:spPr>
        <p:txBody>
          <a:bodyPr/>
          <a:lstStyle/>
          <a:p>
            <a:fld id="{FA424F4E-1AA1-46FB-B516-E1B1DAE55918}" type="slidenum">
              <a:rPr lang="he-IL" smtClean="0"/>
              <a:t>‹#›</a:t>
            </a:fld>
            <a:endParaRPr lang="he-IL"/>
          </a:p>
        </p:txBody>
      </p:sp>
    </p:spTree>
    <p:extLst>
      <p:ext uri="{BB962C8B-B14F-4D97-AF65-F5344CB8AC3E}">
        <p14:creationId xmlns:p14="http://schemas.microsoft.com/office/powerpoint/2010/main" val="1067175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a:xfrm>
            <a:off x="628650" y="365126"/>
            <a:ext cx="7886700" cy="1325563"/>
          </a:xfrm>
          <a:prstGeom prst="rect">
            <a:avLst/>
          </a:prstGeom>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628650" y="1825625"/>
            <a:ext cx="7886700" cy="4351338"/>
          </a:xfrm>
          <a:prstGeom prst="rect">
            <a:avLst/>
          </a:prstGeo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a:xfrm>
            <a:off x="6457950" y="6356351"/>
            <a:ext cx="2057400" cy="365125"/>
          </a:xfrm>
          <a:prstGeom prst="rect">
            <a:avLst/>
          </a:prstGeom>
        </p:spPr>
        <p:txBody>
          <a:bodyPr/>
          <a:lstStyle/>
          <a:p>
            <a:fld id="{CD93F542-ACE4-45AD-BEEB-7C2E71E23CCB}" type="datetime8">
              <a:rPr lang="he-IL" smtClean="0"/>
              <a:t>28 דצמבר 19</a:t>
            </a:fld>
            <a:endParaRPr lang="he-IL"/>
          </a:p>
        </p:txBody>
      </p:sp>
      <p:sp>
        <p:nvSpPr>
          <p:cNvPr id="5" name="מציין מיקום של כותרת תחתונה 4"/>
          <p:cNvSpPr>
            <a:spLocks noGrp="1"/>
          </p:cNvSpPr>
          <p:nvPr>
            <p:ph type="ftr" sz="quarter" idx="11"/>
          </p:nvPr>
        </p:nvSpPr>
        <p:spPr>
          <a:xfrm>
            <a:off x="3028950" y="6356351"/>
            <a:ext cx="3086100" cy="365125"/>
          </a:xfrm>
          <a:prstGeom prst="rect">
            <a:avLst/>
          </a:prstGeom>
        </p:spPr>
        <p:txBody>
          <a:bodyPr/>
          <a:lstStyle/>
          <a:p>
            <a:endParaRPr lang="he-IL"/>
          </a:p>
        </p:txBody>
      </p:sp>
      <p:sp>
        <p:nvSpPr>
          <p:cNvPr id="6" name="מציין מיקום של מספר שקופית 5"/>
          <p:cNvSpPr>
            <a:spLocks noGrp="1"/>
          </p:cNvSpPr>
          <p:nvPr>
            <p:ph type="sldNum" sz="quarter" idx="12"/>
          </p:nvPr>
        </p:nvSpPr>
        <p:spPr>
          <a:xfrm>
            <a:off x="628650" y="6356351"/>
            <a:ext cx="2057400" cy="365125"/>
          </a:xfrm>
          <a:prstGeom prst="rect">
            <a:avLst/>
          </a:prstGeom>
        </p:spPr>
        <p:txBody>
          <a:bodyPr/>
          <a:lstStyle/>
          <a:p>
            <a:fld id="{FA424F4E-1AA1-46FB-B516-E1B1DAE55918}" type="slidenum">
              <a:rPr lang="he-IL" smtClean="0"/>
              <a:t>‹#›</a:t>
            </a:fld>
            <a:endParaRPr lang="he-IL"/>
          </a:p>
        </p:txBody>
      </p:sp>
    </p:spTree>
    <p:extLst>
      <p:ext uri="{BB962C8B-B14F-4D97-AF65-F5344CB8AC3E}">
        <p14:creationId xmlns:p14="http://schemas.microsoft.com/office/powerpoint/2010/main" val="2206750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543675" y="365125"/>
            <a:ext cx="1971675" cy="5811838"/>
          </a:xfrm>
          <a:prstGeom prst="rect">
            <a:avLst/>
          </a:prstGeo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628650" y="365125"/>
            <a:ext cx="5800725" cy="5811838"/>
          </a:xfrm>
          <a:prstGeom prst="rect">
            <a:avLst/>
          </a:prstGeo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a:xfrm>
            <a:off x="6457950" y="6356351"/>
            <a:ext cx="2057400" cy="365125"/>
          </a:xfrm>
          <a:prstGeom prst="rect">
            <a:avLst/>
          </a:prstGeom>
        </p:spPr>
        <p:txBody>
          <a:bodyPr/>
          <a:lstStyle/>
          <a:p>
            <a:fld id="{43816A83-1E92-4A32-968C-584AEBE3FCED}" type="datetime8">
              <a:rPr lang="he-IL" smtClean="0"/>
              <a:t>28 דצמבר 19</a:t>
            </a:fld>
            <a:endParaRPr lang="he-IL"/>
          </a:p>
        </p:txBody>
      </p:sp>
      <p:sp>
        <p:nvSpPr>
          <p:cNvPr id="5" name="מציין מיקום של כותרת תחתונה 4"/>
          <p:cNvSpPr>
            <a:spLocks noGrp="1"/>
          </p:cNvSpPr>
          <p:nvPr>
            <p:ph type="ftr" sz="quarter" idx="11"/>
          </p:nvPr>
        </p:nvSpPr>
        <p:spPr>
          <a:xfrm>
            <a:off x="3028950" y="6356351"/>
            <a:ext cx="3086100" cy="365125"/>
          </a:xfrm>
          <a:prstGeom prst="rect">
            <a:avLst/>
          </a:prstGeom>
        </p:spPr>
        <p:txBody>
          <a:bodyPr/>
          <a:lstStyle/>
          <a:p>
            <a:endParaRPr lang="he-IL"/>
          </a:p>
        </p:txBody>
      </p:sp>
      <p:sp>
        <p:nvSpPr>
          <p:cNvPr id="6" name="מציין מיקום של מספר שקופית 5"/>
          <p:cNvSpPr>
            <a:spLocks noGrp="1"/>
          </p:cNvSpPr>
          <p:nvPr>
            <p:ph type="sldNum" sz="quarter" idx="12"/>
          </p:nvPr>
        </p:nvSpPr>
        <p:spPr>
          <a:xfrm>
            <a:off x="628650" y="6356351"/>
            <a:ext cx="2057400" cy="365125"/>
          </a:xfrm>
          <a:prstGeom prst="rect">
            <a:avLst/>
          </a:prstGeom>
        </p:spPr>
        <p:txBody>
          <a:bodyPr/>
          <a:lstStyle/>
          <a:p>
            <a:fld id="{FA424F4E-1AA1-46FB-B516-E1B1DAE55918}" type="slidenum">
              <a:rPr lang="he-IL" smtClean="0"/>
              <a:t>‹#›</a:t>
            </a:fld>
            <a:endParaRPr lang="he-IL"/>
          </a:p>
        </p:txBody>
      </p:sp>
    </p:spTree>
    <p:extLst>
      <p:ext uri="{BB962C8B-B14F-4D97-AF65-F5344CB8AC3E}">
        <p14:creationId xmlns:p14="http://schemas.microsoft.com/office/powerpoint/2010/main" val="2107710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7" name="מחבר ישר 6"/>
          <p:cNvCxnSpPr/>
          <p:nvPr userDrawn="1"/>
        </p:nvCxnSpPr>
        <p:spPr>
          <a:xfrm>
            <a:off x="0" y="1655184"/>
            <a:ext cx="9144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מחבר ישר 7"/>
          <p:cNvCxnSpPr/>
          <p:nvPr userDrawn="1"/>
        </p:nvCxnSpPr>
        <p:spPr>
          <a:xfrm>
            <a:off x="114300" y="1807584"/>
            <a:ext cx="9144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תמונה 11"/>
          <p:cNvPicPr>
            <a:picLocks noChangeAspect="1"/>
          </p:cNvPicPr>
          <p:nvPr userDrawn="1"/>
        </p:nvPicPr>
        <p:blipFill rotWithShape="1">
          <a:blip r:embed="rId13" cstate="print">
            <a:extLst>
              <a:ext uri="{28A0092B-C50C-407E-A947-70E740481C1C}">
                <a14:useLocalDpi xmlns:a14="http://schemas.microsoft.com/office/drawing/2010/main" val="0"/>
              </a:ext>
            </a:extLst>
          </a:blip>
          <a:srcRect r="30574" b="75062"/>
          <a:stretch/>
        </p:blipFill>
        <p:spPr>
          <a:xfrm>
            <a:off x="-1" y="0"/>
            <a:ext cx="9144001" cy="1967696"/>
          </a:xfrm>
          <a:prstGeom prst="rect">
            <a:avLst/>
          </a:prstGeom>
        </p:spPr>
      </p:pic>
      <p:cxnSp>
        <p:nvCxnSpPr>
          <p:cNvPr id="11" name="מחבר ישר 10"/>
          <p:cNvCxnSpPr/>
          <p:nvPr/>
        </p:nvCxnSpPr>
        <p:spPr>
          <a:xfrm>
            <a:off x="0" y="1655184"/>
            <a:ext cx="9144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23449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he-IL"/>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p:cNvPicPr>
            <a:picLocks noChangeAspect="1"/>
          </p:cNvPicPr>
          <p:nvPr/>
        </p:nvPicPr>
        <p:blipFill rotWithShape="1">
          <a:blip r:embed="rId2" cstate="print">
            <a:extLst>
              <a:ext uri="{28A0092B-C50C-407E-A947-70E740481C1C}">
                <a14:useLocalDpi xmlns:a14="http://schemas.microsoft.com/office/drawing/2010/main" val="0"/>
              </a:ext>
            </a:extLst>
          </a:blip>
          <a:srcRect b="11838"/>
          <a:stretch/>
        </p:blipFill>
        <p:spPr>
          <a:xfrm>
            <a:off x="0" y="857250"/>
            <a:ext cx="9144000" cy="5217289"/>
          </a:xfrm>
          <a:prstGeom prst="rect">
            <a:avLst/>
          </a:prstGeom>
        </p:spPr>
      </p:pic>
      <p:sp>
        <p:nvSpPr>
          <p:cNvPr id="6" name="מלבן 5"/>
          <p:cNvSpPr/>
          <p:nvPr/>
        </p:nvSpPr>
        <p:spPr>
          <a:xfrm>
            <a:off x="341454" y="1237002"/>
            <a:ext cx="8443732" cy="4496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7" name="מלבן 6"/>
          <p:cNvSpPr/>
          <p:nvPr/>
        </p:nvSpPr>
        <p:spPr>
          <a:xfrm>
            <a:off x="1098148" y="2877272"/>
            <a:ext cx="6930342" cy="1200329"/>
          </a:xfrm>
          <a:prstGeom prst="rect">
            <a:avLst/>
          </a:prstGeom>
        </p:spPr>
        <p:txBody>
          <a:bodyPr wrap="square">
            <a:spAutoFit/>
          </a:bodyPr>
          <a:lstStyle/>
          <a:p>
            <a:pPr algn="ctr" defTabSz="685800"/>
            <a:r>
              <a:rPr lang="he-IL" sz="7200" b="1" dirty="0">
                <a:solidFill>
                  <a:prstClr val="black"/>
                </a:solidFill>
                <a:latin typeface="Assistant Light" panose="00000400000000000000" pitchFamily="2" charset="-79"/>
                <a:cs typeface="Assistant Light" panose="00000400000000000000" pitchFamily="2" charset="-79"/>
              </a:rPr>
              <a:t>עקרון הכרעת הרוב</a:t>
            </a:r>
            <a:endParaRPr lang="he-IL" sz="6000" b="1" dirty="0">
              <a:solidFill>
                <a:prstClr val="black"/>
              </a:solidFill>
              <a:latin typeface="Assistant Light" panose="00000400000000000000" pitchFamily="2" charset="-79"/>
              <a:cs typeface="Assistant Light" panose="00000400000000000000" pitchFamily="2" charset="-79"/>
            </a:endParaRPr>
          </a:p>
        </p:txBody>
      </p:sp>
      <p:cxnSp>
        <p:nvCxnSpPr>
          <p:cNvPr id="8" name="מחבר ישר 7"/>
          <p:cNvCxnSpPr/>
          <p:nvPr/>
        </p:nvCxnSpPr>
        <p:spPr>
          <a:xfrm>
            <a:off x="341454" y="4136631"/>
            <a:ext cx="8443732" cy="0"/>
          </a:xfrm>
          <a:prstGeom prst="line">
            <a:avLst/>
          </a:prstGeom>
          <a:ln w="38100">
            <a:solidFill>
              <a:srgbClr val="14A3B5"/>
            </a:solidFill>
          </a:ln>
        </p:spPr>
        <p:style>
          <a:lnRef idx="1">
            <a:schemeClr val="accent1"/>
          </a:lnRef>
          <a:fillRef idx="0">
            <a:schemeClr val="accent1"/>
          </a:fillRef>
          <a:effectRef idx="0">
            <a:schemeClr val="accent1"/>
          </a:effectRef>
          <a:fontRef idx="minor">
            <a:schemeClr val="tx1"/>
          </a:fontRef>
        </p:style>
      </p:cxnSp>
      <p:cxnSp>
        <p:nvCxnSpPr>
          <p:cNvPr id="11" name="מחבר ישר 10"/>
          <p:cNvCxnSpPr/>
          <p:nvPr/>
        </p:nvCxnSpPr>
        <p:spPr>
          <a:xfrm>
            <a:off x="341453" y="2877272"/>
            <a:ext cx="8443732" cy="0"/>
          </a:xfrm>
          <a:prstGeom prst="line">
            <a:avLst/>
          </a:prstGeom>
          <a:ln w="38100">
            <a:solidFill>
              <a:srgbClr val="14A3B5"/>
            </a:solidFill>
          </a:ln>
        </p:spPr>
        <p:style>
          <a:lnRef idx="1">
            <a:schemeClr val="accent1"/>
          </a:lnRef>
          <a:fillRef idx="0">
            <a:schemeClr val="accent1"/>
          </a:fillRef>
          <a:effectRef idx="0">
            <a:schemeClr val="accent1"/>
          </a:effectRef>
          <a:fontRef idx="minor">
            <a:schemeClr val="tx1"/>
          </a:fontRef>
        </p:style>
      </p:cxnSp>
      <p:pic>
        <p:nvPicPr>
          <p:cNvPr id="9" name="Picture 2">
            <a:extLst>
              <a:ext uri="{FF2B5EF4-FFF2-40B4-BE49-F238E27FC236}">
                <a16:creationId xmlns:a16="http://schemas.microsoft.com/office/drawing/2014/main" id="{77A1BF34-0718-4476-A2C2-BC1289EC05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814" y="620688"/>
            <a:ext cx="8443732" cy="219755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3632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B3211A-F58C-4694-BF62-FC149005A3AE}"/>
              </a:ext>
            </a:extLst>
          </p:cNvPr>
          <p:cNvSpPr>
            <a:spLocks noGrp="1"/>
          </p:cNvSpPr>
          <p:nvPr>
            <p:ph type="title"/>
          </p:nvPr>
        </p:nvSpPr>
        <p:spPr/>
        <p:txBody>
          <a:bodyPr/>
          <a:lstStyle/>
          <a:p>
            <a:r>
              <a:rPr lang="he-IL" dirty="0"/>
              <a:t>        </a:t>
            </a:r>
            <a:r>
              <a:rPr lang="he-IL" sz="4000" b="1" dirty="0"/>
              <a:t>עקרון הכרעת הרוב- הצג= הגדרה</a:t>
            </a:r>
          </a:p>
        </p:txBody>
      </p:sp>
      <p:sp>
        <p:nvSpPr>
          <p:cNvPr id="3" name="מציין מיקום תוכן 2">
            <a:extLst>
              <a:ext uri="{FF2B5EF4-FFF2-40B4-BE49-F238E27FC236}">
                <a16:creationId xmlns:a16="http://schemas.microsoft.com/office/drawing/2014/main" id="{5B464EE9-49AF-45C6-8EE6-7203D1E2DCA1}"/>
              </a:ext>
            </a:extLst>
          </p:cNvPr>
          <p:cNvSpPr>
            <a:spLocks noGrp="1"/>
          </p:cNvSpPr>
          <p:nvPr>
            <p:ph idx="1"/>
          </p:nvPr>
        </p:nvSpPr>
        <p:spPr>
          <a:xfrm>
            <a:off x="395536" y="1825625"/>
            <a:ext cx="8119814" cy="4530726"/>
          </a:xfrm>
        </p:spPr>
        <p:txBody>
          <a:bodyPr/>
          <a:lstStyle/>
          <a:p>
            <a:endParaRPr lang="he-IL" dirty="0"/>
          </a:p>
          <a:p>
            <a:r>
              <a:rPr lang="he-IL" dirty="0"/>
              <a:t>עקרון חשוב ויסודי בדמוקרטיה.</a:t>
            </a:r>
          </a:p>
          <a:p>
            <a:pPr marL="0" lvl="0" indent="0" defTabSz="914400">
              <a:lnSpc>
                <a:spcPct val="100000"/>
              </a:lnSpc>
              <a:spcBef>
                <a:spcPts val="250"/>
              </a:spcBef>
              <a:buClr>
                <a:srgbClr val="4F81BD"/>
              </a:buClr>
              <a:buSzPct val="80000"/>
              <a:buNone/>
            </a:pPr>
            <a:r>
              <a:rPr lang="he-IL" sz="1400" dirty="0">
                <a:solidFill>
                  <a:prstClr val="black"/>
                </a:solidFill>
                <a:latin typeface="Verdana"/>
                <a:cs typeface="Tahoma" panose="020B0604030504040204" pitchFamily="34" charset="0"/>
              </a:rPr>
              <a:t>כדי שבני האדם </a:t>
            </a:r>
            <a:r>
              <a:rPr lang="he-IL" sz="1400" b="1" dirty="0">
                <a:solidFill>
                  <a:prstClr val="black"/>
                </a:solidFill>
                <a:latin typeface="Verdana"/>
                <a:cs typeface="Tahoma" panose="020B0604030504040204" pitchFamily="34" charset="0"/>
              </a:rPr>
              <a:t>יוכלו לחיות יחדיו למרות המחלוקות והשוני</a:t>
            </a:r>
            <a:r>
              <a:rPr lang="he-IL" sz="1400" dirty="0">
                <a:solidFill>
                  <a:prstClr val="black"/>
                </a:solidFill>
                <a:latin typeface="Verdana"/>
                <a:cs typeface="Tahoma" panose="020B0604030504040204" pitchFamily="34" charset="0"/>
              </a:rPr>
              <a:t>, נקבע שכלל האזרחים שווים בזכותם לקחת חלק בתהליך קבלת ההחלטות.</a:t>
            </a:r>
          </a:p>
          <a:p>
            <a:pPr marL="0" lvl="0" indent="0" defTabSz="914400">
              <a:lnSpc>
                <a:spcPct val="100000"/>
              </a:lnSpc>
              <a:spcBef>
                <a:spcPts val="250"/>
              </a:spcBef>
              <a:buClr>
                <a:srgbClr val="4F81BD"/>
              </a:buClr>
              <a:buSzPct val="80000"/>
              <a:buNone/>
            </a:pPr>
            <a:r>
              <a:rPr lang="he-IL" sz="1400" dirty="0">
                <a:solidFill>
                  <a:prstClr val="black"/>
                </a:solidFill>
                <a:latin typeface="Verdana"/>
                <a:cs typeface="Tahoma" panose="020B0604030504040204" pitchFamily="34" charset="0"/>
              </a:rPr>
              <a:t>גם הרוב וגם המיעוט מקבלים את העיקרון לפיו </a:t>
            </a:r>
            <a:r>
              <a:rPr lang="he-IL" sz="1400" b="1" dirty="0">
                <a:solidFill>
                  <a:prstClr val="black"/>
                </a:solidFill>
                <a:latin typeface="Verdana"/>
                <a:cs typeface="Tahoma" panose="020B0604030504040204" pitchFamily="34" charset="0"/>
              </a:rPr>
              <a:t>ההחלטות מתקבלות על פי רצון הרוב.</a:t>
            </a:r>
          </a:p>
          <a:p>
            <a:pPr marL="0" lvl="0" indent="0" defTabSz="914400">
              <a:lnSpc>
                <a:spcPct val="100000"/>
              </a:lnSpc>
              <a:spcBef>
                <a:spcPts val="250"/>
              </a:spcBef>
              <a:buClr>
                <a:srgbClr val="4F81BD"/>
              </a:buClr>
              <a:buSzPct val="80000"/>
              <a:buNone/>
            </a:pPr>
            <a:endParaRPr lang="he-IL" sz="1400" b="1" dirty="0">
              <a:solidFill>
                <a:prstClr val="black"/>
              </a:solidFill>
              <a:latin typeface="Verdana"/>
              <a:cs typeface="Tahoma" panose="020B0604030504040204" pitchFamily="34" charset="0"/>
            </a:endParaRPr>
          </a:p>
          <a:p>
            <a:r>
              <a:rPr lang="he-IL" dirty="0"/>
              <a:t>העקרון קובע </a:t>
            </a:r>
            <a:r>
              <a:rPr lang="he-IL" b="1" dirty="0"/>
              <a:t>שמתוך כמה אפשרויות </a:t>
            </a:r>
            <a:r>
              <a:rPr lang="he-IL" dirty="0"/>
              <a:t>מתקבלת זו שרוב האוכלוסייה/ </a:t>
            </a:r>
          </a:p>
          <a:p>
            <a:pPr marL="0" indent="0">
              <a:buNone/>
            </a:pPr>
            <a:r>
              <a:rPr lang="he-IL" dirty="0"/>
              <a:t>  רוב הנציגים/ </a:t>
            </a:r>
            <a:r>
              <a:rPr lang="he-IL" b="1" dirty="0"/>
              <a:t>רוב המצביעים תומכים בה.</a:t>
            </a:r>
          </a:p>
          <a:p>
            <a:pPr marL="0" indent="0">
              <a:buNone/>
            </a:pPr>
            <a:endParaRPr lang="he-IL" dirty="0"/>
          </a:p>
          <a:p>
            <a:pPr marL="0" indent="0">
              <a:buNone/>
            </a:pPr>
            <a:r>
              <a:rPr lang="he-IL" dirty="0"/>
              <a:t>  </a:t>
            </a:r>
            <a:r>
              <a:rPr lang="he-IL" b="1" dirty="0"/>
              <a:t>אסור לרוב לקבל החלטה שפוגעת באופן לא סביר ובלתי מוצדק בזכויות</a:t>
            </a:r>
          </a:p>
          <a:p>
            <a:pPr marL="0" indent="0">
              <a:buNone/>
            </a:pPr>
            <a:r>
              <a:rPr lang="he-IL" b="1" dirty="0"/>
              <a:t>  יסוד ובמיוחד בזכויות המיעוט.</a:t>
            </a:r>
          </a:p>
          <a:p>
            <a:pPr marL="0" indent="0">
              <a:buNone/>
            </a:pPr>
            <a:r>
              <a:rPr lang="he-IL" dirty="0"/>
              <a:t>עריצות הרוב: שימוש לרעה בעקרון הכרעת הרוב/ הרוב מנצל את כוחו לרעה.</a:t>
            </a:r>
          </a:p>
        </p:txBody>
      </p:sp>
      <p:sp>
        <p:nvSpPr>
          <p:cNvPr id="4" name="מציין מיקום של מספר שקופית 3">
            <a:extLst>
              <a:ext uri="{FF2B5EF4-FFF2-40B4-BE49-F238E27FC236}">
                <a16:creationId xmlns:a16="http://schemas.microsoft.com/office/drawing/2014/main" id="{12FCDC29-8217-4F2D-BD7B-07B583DB9981}"/>
              </a:ext>
            </a:extLst>
          </p:cNvPr>
          <p:cNvSpPr>
            <a:spLocks noGrp="1"/>
          </p:cNvSpPr>
          <p:nvPr>
            <p:ph type="sldNum" sz="quarter" idx="12"/>
          </p:nvPr>
        </p:nvSpPr>
        <p:spPr/>
        <p:txBody>
          <a:bodyPr/>
          <a:lstStyle/>
          <a:p>
            <a:fld id="{FA424F4E-1AA1-46FB-B516-E1B1DAE55918}" type="slidenum">
              <a:rPr lang="he-IL" smtClean="0"/>
              <a:t>2</a:t>
            </a:fld>
            <a:endParaRPr lang="he-IL"/>
          </a:p>
        </p:txBody>
      </p:sp>
    </p:spTree>
    <p:extLst>
      <p:ext uri="{BB962C8B-B14F-4D97-AF65-F5344CB8AC3E}">
        <p14:creationId xmlns:p14="http://schemas.microsoft.com/office/powerpoint/2010/main" val="2053943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B3211A-F58C-4694-BF62-FC149005A3AE}"/>
              </a:ext>
            </a:extLst>
          </p:cNvPr>
          <p:cNvSpPr>
            <a:spLocks noGrp="1"/>
          </p:cNvSpPr>
          <p:nvPr>
            <p:ph type="title"/>
          </p:nvPr>
        </p:nvSpPr>
        <p:spPr/>
        <p:txBody>
          <a:bodyPr/>
          <a:lstStyle/>
          <a:p>
            <a:pPr algn="ctr"/>
            <a:r>
              <a:rPr lang="he-IL" dirty="0"/>
              <a:t>        </a:t>
            </a:r>
            <a:r>
              <a:rPr lang="he-IL" sz="4000" b="1" dirty="0"/>
              <a:t>סוגי רוב</a:t>
            </a:r>
          </a:p>
        </p:txBody>
      </p:sp>
      <p:sp>
        <p:nvSpPr>
          <p:cNvPr id="3" name="מציין מיקום תוכן 2">
            <a:extLst>
              <a:ext uri="{FF2B5EF4-FFF2-40B4-BE49-F238E27FC236}">
                <a16:creationId xmlns:a16="http://schemas.microsoft.com/office/drawing/2014/main" id="{5B464EE9-49AF-45C6-8EE6-7203D1E2DCA1}"/>
              </a:ext>
            </a:extLst>
          </p:cNvPr>
          <p:cNvSpPr>
            <a:spLocks noGrp="1"/>
          </p:cNvSpPr>
          <p:nvPr>
            <p:ph idx="1"/>
          </p:nvPr>
        </p:nvSpPr>
        <p:spPr>
          <a:xfrm>
            <a:off x="395536" y="1825625"/>
            <a:ext cx="8119814" cy="4530726"/>
          </a:xfrm>
        </p:spPr>
        <p:txBody>
          <a:bodyPr/>
          <a:lstStyle/>
          <a:p>
            <a:endParaRPr lang="he-IL" dirty="0"/>
          </a:p>
          <a:p>
            <a:endParaRPr lang="he-IL" dirty="0"/>
          </a:p>
          <a:p>
            <a:r>
              <a:rPr lang="he-IL" dirty="0"/>
              <a:t>  </a:t>
            </a:r>
          </a:p>
        </p:txBody>
      </p:sp>
      <p:sp>
        <p:nvSpPr>
          <p:cNvPr id="4" name="מציין מיקום של מספר שקופית 3">
            <a:extLst>
              <a:ext uri="{FF2B5EF4-FFF2-40B4-BE49-F238E27FC236}">
                <a16:creationId xmlns:a16="http://schemas.microsoft.com/office/drawing/2014/main" id="{12FCDC29-8217-4F2D-BD7B-07B583DB9981}"/>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FA424F4E-1AA1-46FB-B516-E1B1DAE55918}" type="slidenum">
              <a:rPr kumimoji="0" lang="he-IL" sz="18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3</a:t>
            </a:fld>
            <a:endParaRPr kumimoji="0" lang="he-IL" sz="18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
        <p:nvSpPr>
          <p:cNvPr id="6" name="מלבן 5">
            <a:extLst>
              <a:ext uri="{FF2B5EF4-FFF2-40B4-BE49-F238E27FC236}">
                <a16:creationId xmlns:a16="http://schemas.microsoft.com/office/drawing/2014/main" id="{B725F84A-E6E6-498E-94AF-E1BC5CBC7609}"/>
              </a:ext>
            </a:extLst>
          </p:cNvPr>
          <p:cNvSpPr/>
          <p:nvPr/>
        </p:nvSpPr>
        <p:spPr>
          <a:xfrm>
            <a:off x="107504" y="2492896"/>
            <a:ext cx="9073008" cy="2400657"/>
          </a:xfrm>
          <a:prstGeom prst="rect">
            <a:avLst/>
          </a:prstGeom>
        </p:spPr>
        <p:txBody>
          <a:bodyPr wrap="square">
            <a:spAutoFit/>
          </a:bodyPr>
          <a:lstStyle/>
          <a:p>
            <a:pPr marL="265176" lvl="0" indent="-265176">
              <a:spcBef>
                <a:spcPts val="250"/>
              </a:spcBef>
              <a:buClr>
                <a:srgbClr val="4F81BD"/>
              </a:buClr>
              <a:buSzPct val="80000"/>
              <a:buFont typeface="Wingdings 2"/>
              <a:buChar char=""/>
            </a:pPr>
            <a:r>
              <a:rPr lang="he-IL" sz="2800" b="1" dirty="0">
                <a:solidFill>
                  <a:srgbClr val="FF0000"/>
                </a:solidFill>
                <a:latin typeface="Verdana"/>
                <a:cs typeface="Tahoma" panose="020B0604030504040204" pitchFamily="34" charset="0"/>
              </a:rPr>
              <a:t>רוב רגיל- </a:t>
            </a:r>
            <a:r>
              <a:rPr lang="he-IL" sz="2400" dirty="0">
                <a:solidFill>
                  <a:prstClr val="black"/>
                </a:solidFill>
                <a:latin typeface="Verdana"/>
                <a:cs typeface="Tahoma" panose="020B0604030504040204" pitchFamily="34" charset="0"/>
              </a:rPr>
              <a:t>רוב הקולות מבין משתתפי ההצבעה בפועל</a:t>
            </a:r>
          </a:p>
          <a:p>
            <a:pPr marL="265176" lvl="0" indent="-265176">
              <a:spcBef>
                <a:spcPts val="250"/>
              </a:spcBef>
              <a:buClr>
                <a:srgbClr val="4F81BD"/>
              </a:buClr>
              <a:buSzPct val="80000"/>
              <a:buFont typeface="Wingdings 2"/>
              <a:buChar char=""/>
            </a:pPr>
            <a:endParaRPr lang="he-IL" sz="2800" dirty="0">
              <a:solidFill>
                <a:prstClr val="black"/>
              </a:solidFill>
              <a:latin typeface="Verdana"/>
              <a:cs typeface="Tahoma" panose="020B0604030504040204" pitchFamily="34" charset="0"/>
            </a:endParaRPr>
          </a:p>
          <a:p>
            <a:pPr marL="265176" lvl="0" indent="-265176">
              <a:spcBef>
                <a:spcPts val="250"/>
              </a:spcBef>
              <a:buClr>
                <a:srgbClr val="4F81BD"/>
              </a:buClr>
              <a:buSzPct val="80000"/>
              <a:buFont typeface="Wingdings 2"/>
              <a:buChar char=""/>
            </a:pPr>
            <a:r>
              <a:rPr lang="he-IL" sz="2800" b="1" dirty="0">
                <a:solidFill>
                  <a:srgbClr val="FF0000"/>
                </a:solidFill>
                <a:latin typeface="Verdana"/>
                <a:cs typeface="Tahoma" panose="020B0604030504040204" pitchFamily="34" charset="0"/>
              </a:rPr>
              <a:t>רוב מוחלט- </a:t>
            </a:r>
            <a:r>
              <a:rPr lang="he-IL" sz="2400" dirty="0">
                <a:solidFill>
                  <a:prstClr val="black"/>
                </a:solidFill>
                <a:latin typeface="Verdana"/>
                <a:cs typeface="Tahoma" panose="020B0604030504040204" pitchFamily="34" charset="0"/>
              </a:rPr>
              <a:t>יותר מ-50% מקולותיהם של בעלי זכות ההצבעה</a:t>
            </a:r>
          </a:p>
          <a:p>
            <a:pPr marL="265176" lvl="0" indent="-265176">
              <a:spcBef>
                <a:spcPts val="250"/>
              </a:spcBef>
              <a:buClr>
                <a:srgbClr val="4F81BD"/>
              </a:buClr>
              <a:buSzPct val="80000"/>
              <a:buFont typeface="Wingdings 2"/>
              <a:buChar char=""/>
            </a:pPr>
            <a:endParaRPr lang="he-IL" sz="2800" dirty="0">
              <a:solidFill>
                <a:prstClr val="black"/>
              </a:solidFill>
              <a:latin typeface="Verdana"/>
              <a:cs typeface="Tahoma" panose="020B0604030504040204" pitchFamily="34" charset="0"/>
            </a:endParaRPr>
          </a:p>
          <a:p>
            <a:pPr marL="265176" lvl="0" indent="-265176">
              <a:spcBef>
                <a:spcPts val="250"/>
              </a:spcBef>
              <a:buClr>
                <a:srgbClr val="4F81BD"/>
              </a:buClr>
              <a:buSzPct val="80000"/>
              <a:buFont typeface="Wingdings 2"/>
              <a:buChar char=""/>
            </a:pPr>
            <a:r>
              <a:rPr lang="he-IL" sz="2800" b="1" dirty="0">
                <a:solidFill>
                  <a:srgbClr val="FF0000"/>
                </a:solidFill>
                <a:latin typeface="Verdana"/>
                <a:cs typeface="Tahoma" panose="020B0604030504040204" pitchFamily="34" charset="0"/>
              </a:rPr>
              <a:t>רוב מיוחס- </a:t>
            </a:r>
            <a:r>
              <a:rPr lang="he-IL" sz="2400" dirty="0">
                <a:solidFill>
                  <a:prstClr val="black"/>
                </a:solidFill>
                <a:latin typeface="Verdana"/>
                <a:cs typeface="Tahoma" panose="020B0604030504040204" pitchFamily="34" charset="0"/>
              </a:rPr>
              <a:t>במקרים חריגים נקבע רוב משמעותי וקבוע מרוב. </a:t>
            </a:r>
          </a:p>
        </p:txBody>
      </p:sp>
    </p:spTree>
    <p:extLst>
      <p:ext uri="{BB962C8B-B14F-4D97-AF65-F5344CB8AC3E}">
        <p14:creationId xmlns:p14="http://schemas.microsoft.com/office/powerpoint/2010/main" val="71290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B3211A-F58C-4694-BF62-FC149005A3AE}"/>
              </a:ext>
            </a:extLst>
          </p:cNvPr>
          <p:cNvSpPr>
            <a:spLocks noGrp="1"/>
          </p:cNvSpPr>
          <p:nvPr>
            <p:ph type="title"/>
          </p:nvPr>
        </p:nvSpPr>
        <p:spPr>
          <a:xfrm>
            <a:off x="-36512" y="365126"/>
            <a:ext cx="9001000" cy="1325563"/>
          </a:xfrm>
        </p:spPr>
        <p:txBody>
          <a:bodyPr/>
          <a:lstStyle/>
          <a:p>
            <a:r>
              <a:rPr lang="he-IL" sz="2800" b="1" dirty="0">
                <a:latin typeface="Verdana"/>
                <a:cs typeface="Tahoma" panose="020B0604030504040204" pitchFamily="34" charset="0"/>
              </a:rPr>
              <a:t>   האם כל החלטה של הרוב תהיה מקובלת?</a:t>
            </a:r>
            <a:r>
              <a:rPr lang="he-IL" sz="3200" b="1" dirty="0">
                <a:latin typeface="Verdana"/>
                <a:cs typeface="Tahoma" panose="020B0604030504040204" pitchFamily="34" charset="0"/>
              </a:rPr>
              <a:t>    </a:t>
            </a:r>
            <a:br>
              <a:rPr lang="he-IL" sz="3200" b="1" dirty="0">
                <a:latin typeface="Verdana"/>
                <a:cs typeface="Tahoma" panose="020B0604030504040204" pitchFamily="34" charset="0"/>
              </a:rPr>
            </a:br>
            <a:r>
              <a:rPr lang="he-IL" sz="3200" b="1" dirty="0">
                <a:latin typeface="Verdana"/>
                <a:cs typeface="Tahoma" panose="020B0604030504040204" pitchFamily="34" charset="0"/>
              </a:rPr>
              <a:t>   (</a:t>
            </a:r>
            <a:r>
              <a:rPr lang="he-IL" sz="2400" b="1" dirty="0">
                <a:latin typeface="Verdana"/>
                <a:cs typeface="Tahoma" panose="020B0604030504040204" pitchFamily="34" charset="0"/>
              </a:rPr>
              <a:t>לגיטימית)</a:t>
            </a:r>
            <a:endParaRPr lang="he-IL" sz="4000" b="1" dirty="0"/>
          </a:p>
        </p:txBody>
      </p:sp>
      <p:sp>
        <p:nvSpPr>
          <p:cNvPr id="3" name="מציין מיקום תוכן 2">
            <a:extLst>
              <a:ext uri="{FF2B5EF4-FFF2-40B4-BE49-F238E27FC236}">
                <a16:creationId xmlns:a16="http://schemas.microsoft.com/office/drawing/2014/main" id="{5B464EE9-49AF-45C6-8EE6-7203D1E2DCA1}"/>
              </a:ext>
            </a:extLst>
          </p:cNvPr>
          <p:cNvSpPr>
            <a:spLocks noGrp="1"/>
          </p:cNvSpPr>
          <p:nvPr>
            <p:ph idx="1"/>
          </p:nvPr>
        </p:nvSpPr>
        <p:spPr>
          <a:xfrm>
            <a:off x="395536" y="1825625"/>
            <a:ext cx="8119814" cy="4530726"/>
          </a:xfrm>
        </p:spPr>
        <p:txBody>
          <a:bodyPr/>
          <a:lstStyle/>
          <a:p>
            <a:endParaRPr lang="he-IL" dirty="0"/>
          </a:p>
          <a:p>
            <a:pPr marL="265176" lvl="0" indent="-265176" defTabSz="914400">
              <a:lnSpc>
                <a:spcPct val="150000"/>
              </a:lnSpc>
              <a:spcBef>
                <a:spcPts val="250"/>
              </a:spcBef>
              <a:buClr>
                <a:srgbClr val="4F81BD"/>
              </a:buClr>
              <a:buSzPct val="80000"/>
              <a:buFont typeface="Wingdings 2"/>
              <a:buChar char=""/>
            </a:pPr>
            <a:r>
              <a:rPr lang="he-IL" sz="2000" dirty="0">
                <a:solidFill>
                  <a:prstClr val="black"/>
                </a:solidFill>
                <a:latin typeface="Verdana"/>
                <a:cs typeface="Tahoma" panose="020B0604030504040204" pitchFamily="34" charset="0"/>
              </a:rPr>
              <a:t>לאסור על תלמידות ללמוד בבית ספר מסוים בשל אמונתן</a:t>
            </a:r>
          </a:p>
          <a:p>
            <a:pPr marL="265176" lvl="0" indent="-265176" defTabSz="914400">
              <a:lnSpc>
                <a:spcPct val="150000"/>
              </a:lnSpc>
              <a:spcBef>
                <a:spcPts val="250"/>
              </a:spcBef>
              <a:buClr>
                <a:srgbClr val="4F81BD"/>
              </a:buClr>
              <a:buSzPct val="80000"/>
              <a:buFont typeface="Wingdings 2"/>
              <a:buChar char=""/>
            </a:pPr>
            <a:r>
              <a:rPr lang="he-IL" sz="2000" dirty="0">
                <a:solidFill>
                  <a:prstClr val="black"/>
                </a:solidFill>
                <a:latin typeface="Verdana"/>
                <a:cs typeface="Tahoma" panose="020B0604030504040204" pitchFamily="34" charset="0"/>
              </a:rPr>
              <a:t>חוק חינוך חובה</a:t>
            </a:r>
          </a:p>
          <a:p>
            <a:pPr marL="265176" lvl="0" indent="-265176" defTabSz="914400">
              <a:lnSpc>
                <a:spcPct val="150000"/>
              </a:lnSpc>
              <a:spcBef>
                <a:spcPts val="250"/>
              </a:spcBef>
              <a:buClr>
                <a:srgbClr val="4F81BD"/>
              </a:buClr>
              <a:buSzPct val="80000"/>
              <a:buFont typeface="Wingdings 2"/>
              <a:buChar char=""/>
            </a:pPr>
            <a:r>
              <a:rPr lang="he-IL" sz="2000" dirty="0">
                <a:solidFill>
                  <a:prstClr val="black"/>
                </a:solidFill>
                <a:latin typeface="Verdana"/>
                <a:cs typeface="Tahoma" panose="020B0604030504040204" pitchFamily="34" charset="0"/>
              </a:rPr>
              <a:t>יש לאפשר לכל קבוצה דתית לקים את מצוות דתה</a:t>
            </a:r>
          </a:p>
          <a:p>
            <a:pPr marL="265176" lvl="0" indent="-265176" defTabSz="914400">
              <a:lnSpc>
                <a:spcPct val="150000"/>
              </a:lnSpc>
              <a:spcBef>
                <a:spcPts val="250"/>
              </a:spcBef>
              <a:buClr>
                <a:srgbClr val="4F81BD"/>
              </a:buClr>
              <a:buSzPct val="80000"/>
              <a:buFont typeface="Wingdings 2"/>
              <a:buChar char=""/>
            </a:pPr>
            <a:r>
              <a:rPr lang="he-IL" sz="2000" dirty="0">
                <a:solidFill>
                  <a:prstClr val="black"/>
                </a:solidFill>
                <a:latin typeface="Verdana"/>
                <a:cs typeface="Tahoma" panose="020B0604030504040204" pitchFamily="34" charset="0"/>
              </a:rPr>
              <a:t>לאיסור על קבוצות מסוימות ללמוד על ההיסטוריה שלהן</a:t>
            </a:r>
          </a:p>
          <a:p>
            <a:pPr marL="265176" lvl="0" indent="-265176" defTabSz="914400">
              <a:lnSpc>
                <a:spcPct val="150000"/>
              </a:lnSpc>
              <a:spcBef>
                <a:spcPts val="250"/>
              </a:spcBef>
              <a:buClr>
                <a:srgbClr val="4F81BD"/>
              </a:buClr>
              <a:buSzPct val="80000"/>
              <a:buFont typeface="Wingdings 2"/>
              <a:buChar char=""/>
            </a:pPr>
            <a:r>
              <a:rPr lang="he-IL" sz="2000" dirty="0">
                <a:solidFill>
                  <a:prstClr val="black"/>
                </a:solidFill>
                <a:latin typeface="Verdana"/>
                <a:cs typeface="Tahoma" panose="020B0604030504040204" pitchFamily="34" charset="0"/>
              </a:rPr>
              <a:t>גיוס חובה של כל אזרחי המדינה</a:t>
            </a:r>
          </a:p>
          <a:p>
            <a:pPr marL="265176" lvl="0" indent="-265176" defTabSz="914400">
              <a:lnSpc>
                <a:spcPct val="150000"/>
              </a:lnSpc>
              <a:spcBef>
                <a:spcPts val="250"/>
              </a:spcBef>
              <a:buClr>
                <a:srgbClr val="4F81BD"/>
              </a:buClr>
              <a:buSzPct val="80000"/>
              <a:buFont typeface="Wingdings 2"/>
              <a:buChar char=""/>
            </a:pPr>
            <a:r>
              <a:rPr lang="he-IL" sz="2000" dirty="0">
                <a:solidFill>
                  <a:prstClr val="black"/>
                </a:solidFill>
                <a:latin typeface="Verdana"/>
                <a:cs typeface="Tahoma" panose="020B0604030504040204" pitchFamily="34" charset="0"/>
              </a:rPr>
              <a:t>באמצעות וועדות קבלה לאסור על קבוצה מסוימת לגור בישוב</a:t>
            </a:r>
          </a:p>
          <a:p>
            <a:pPr marL="265176" lvl="0" indent="-265176" defTabSz="914400">
              <a:lnSpc>
                <a:spcPct val="150000"/>
              </a:lnSpc>
              <a:spcBef>
                <a:spcPts val="250"/>
              </a:spcBef>
              <a:buClr>
                <a:srgbClr val="4F81BD"/>
              </a:buClr>
              <a:buSzPct val="80000"/>
              <a:buFont typeface="Wingdings 2"/>
              <a:buChar char=""/>
            </a:pPr>
            <a:r>
              <a:rPr lang="he-IL" sz="2000" dirty="0">
                <a:solidFill>
                  <a:prstClr val="black"/>
                </a:solidFill>
                <a:latin typeface="Verdana"/>
                <a:cs typeface="Tahoma" panose="020B0604030504040204" pitchFamily="34" charset="0"/>
              </a:rPr>
              <a:t>תשלום מיסים הוא חובה על כל אזרחי המדינה</a:t>
            </a:r>
          </a:p>
          <a:p>
            <a:pPr marL="265176" lvl="0" indent="-265176" defTabSz="914400">
              <a:lnSpc>
                <a:spcPct val="150000"/>
              </a:lnSpc>
              <a:spcBef>
                <a:spcPts val="250"/>
              </a:spcBef>
              <a:buClr>
                <a:srgbClr val="4F81BD"/>
              </a:buClr>
              <a:buSzPct val="80000"/>
              <a:buFont typeface="Wingdings 2"/>
              <a:buChar char=""/>
            </a:pPr>
            <a:r>
              <a:rPr lang="he-IL" sz="2000" dirty="0">
                <a:solidFill>
                  <a:prstClr val="black"/>
                </a:solidFill>
                <a:latin typeface="Verdana"/>
                <a:cs typeface="Tahoma" panose="020B0604030504040204" pitchFamily="34" charset="0"/>
              </a:rPr>
              <a:t>איסור על השתתפות בבחירות של נשים</a:t>
            </a:r>
          </a:p>
          <a:p>
            <a:pPr marL="265176" lvl="0" indent="-265176" defTabSz="914400">
              <a:lnSpc>
                <a:spcPct val="150000"/>
              </a:lnSpc>
              <a:spcBef>
                <a:spcPts val="250"/>
              </a:spcBef>
              <a:buClr>
                <a:srgbClr val="4F81BD"/>
              </a:buClr>
              <a:buSzPct val="80000"/>
              <a:buFont typeface="Wingdings 2"/>
              <a:buChar char=""/>
            </a:pPr>
            <a:endParaRPr lang="he-IL" sz="2000" dirty="0">
              <a:solidFill>
                <a:prstClr val="black"/>
              </a:solidFill>
              <a:latin typeface="Verdana"/>
              <a:cs typeface="Tahoma" panose="020B060403050404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12FCDC29-8217-4F2D-BD7B-07B583DB9981}"/>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FA424F4E-1AA1-46FB-B516-E1B1DAE55918}" type="slidenum">
              <a:rPr kumimoji="0" lang="he-IL" sz="18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4</a:t>
            </a:fld>
            <a:endParaRPr kumimoji="0" lang="he-IL" sz="18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467807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B3211A-F58C-4694-BF62-FC149005A3AE}"/>
              </a:ext>
            </a:extLst>
          </p:cNvPr>
          <p:cNvSpPr>
            <a:spLocks noGrp="1"/>
          </p:cNvSpPr>
          <p:nvPr>
            <p:ph type="title"/>
          </p:nvPr>
        </p:nvSpPr>
        <p:spPr>
          <a:xfrm>
            <a:off x="179512" y="365126"/>
            <a:ext cx="8335838" cy="1325563"/>
          </a:xfrm>
        </p:spPr>
        <p:txBody>
          <a:bodyPr/>
          <a:lstStyle/>
          <a:p>
            <a:r>
              <a:rPr lang="he-IL" sz="3200" b="1" dirty="0">
                <a:effectLst>
                  <a:outerShdw blurRad="53975" dist="22860" dir="5400000" algn="tl" rotWithShape="0">
                    <a:srgbClr val="000000">
                      <a:alpha val="55000"/>
                    </a:srgbClr>
                  </a:outerShdw>
                </a:effectLst>
                <a:latin typeface="Verdana"/>
                <a:cs typeface="Tahoma" panose="020B0604030504040204" pitchFamily="34" charset="0"/>
              </a:rPr>
              <a:t>הכרעת הרוב אינה לגיטימית/</a:t>
            </a:r>
            <a:br>
              <a:rPr lang="he-IL" sz="3200" b="1" dirty="0">
                <a:effectLst>
                  <a:outerShdw blurRad="53975" dist="22860" dir="5400000" algn="tl" rotWithShape="0">
                    <a:srgbClr val="000000">
                      <a:alpha val="55000"/>
                    </a:srgbClr>
                  </a:outerShdw>
                </a:effectLst>
                <a:latin typeface="Verdana"/>
                <a:cs typeface="Tahoma" panose="020B0604030504040204" pitchFamily="34" charset="0"/>
              </a:rPr>
            </a:br>
            <a:r>
              <a:rPr lang="he-IL" sz="3200" b="1" dirty="0">
                <a:effectLst>
                  <a:outerShdw blurRad="53975" dist="22860" dir="5400000" algn="tl" rotWithShape="0">
                    <a:srgbClr val="000000">
                      <a:alpha val="55000"/>
                    </a:srgbClr>
                  </a:outerShdw>
                </a:effectLst>
                <a:latin typeface="Verdana"/>
                <a:cs typeface="Tahoma" panose="020B0604030504040204" pitchFamily="34" charset="0"/>
              </a:rPr>
              <a:t>        אינה מקובלת אם: </a:t>
            </a:r>
            <a:endParaRPr lang="he-IL" sz="4000" b="1" dirty="0"/>
          </a:p>
        </p:txBody>
      </p:sp>
      <p:sp>
        <p:nvSpPr>
          <p:cNvPr id="3" name="מציין מיקום תוכן 2">
            <a:extLst>
              <a:ext uri="{FF2B5EF4-FFF2-40B4-BE49-F238E27FC236}">
                <a16:creationId xmlns:a16="http://schemas.microsoft.com/office/drawing/2014/main" id="{5B464EE9-49AF-45C6-8EE6-7203D1E2DCA1}"/>
              </a:ext>
            </a:extLst>
          </p:cNvPr>
          <p:cNvSpPr>
            <a:spLocks noGrp="1"/>
          </p:cNvSpPr>
          <p:nvPr>
            <p:ph idx="1"/>
          </p:nvPr>
        </p:nvSpPr>
        <p:spPr>
          <a:xfrm>
            <a:off x="395536" y="1825625"/>
            <a:ext cx="8119814" cy="4530726"/>
          </a:xfrm>
        </p:spPr>
        <p:txBody>
          <a:bodyPr/>
          <a:lstStyle/>
          <a:p>
            <a:pPr marL="0" indent="0">
              <a:buNone/>
            </a:pPr>
            <a:endParaRPr lang="he-IL" dirty="0"/>
          </a:p>
          <a:p>
            <a:pPr marL="265176" lvl="0" indent="-265176" defTabSz="914400">
              <a:lnSpc>
                <a:spcPct val="150000"/>
              </a:lnSpc>
              <a:spcBef>
                <a:spcPts val="250"/>
              </a:spcBef>
              <a:buClr>
                <a:srgbClr val="4F81BD"/>
              </a:buClr>
              <a:buSzPct val="80000"/>
              <a:buFont typeface="Wingdings 2"/>
              <a:buChar char=""/>
            </a:pPr>
            <a:r>
              <a:rPr lang="he-IL" dirty="0"/>
              <a:t> </a:t>
            </a:r>
            <a:r>
              <a:rPr lang="he-IL" sz="2000" dirty="0">
                <a:solidFill>
                  <a:prstClr val="black"/>
                </a:solidFill>
                <a:latin typeface="Verdana"/>
                <a:cs typeface="Tahoma" panose="020B0604030504040204" pitchFamily="34" charset="0"/>
              </a:rPr>
              <a:t>פוגעת בזכויות אדם ואזרח (פגיעה בחופש הביטוי, פגיעה בחופש ההתארגנות ובחופש ההפגנה)</a:t>
            </a:r>
          </a:p>
          <a:p>
            <a:pPr marL="265176" lvl="0" indent="-265176" defTabSz="914400">
              <a:lnSpc>
                <a:spcPct val="150000"/>
              </a:lnSpc>
              <a:spcBef>
                <a:spcPts val="250"/>
              </a:spcBef>
              <a:buClr>
                <a:srgbClr val="4F81BD"/>
              </a:buClr>
              <a:buSzPct val="80000"/>
              <a:buFont typeface="Wingdings 2"/>
              <a:buChar char=""/>
            </a:pPr>
            <a:r>
              <a:rPr lang="he-IL" sz="2000" dirty="0">
                <a:solidFill>
                  <a:prstClr val="black"/>
                </a:solidFill>
                <a:latin typeface="Verdana"/>
                <a:cs typeface="Tahoma" panose="020B0604030504040204" pitchFamily="34" charset="0"/>
              </a:rPr>
              <a:t>פוגעת בזכויות המיעוט (קבוצה בעלת מרכיבים דומים השונה מקבוצת הרוב), שוללת מהמיעוט אפשרות לבטא את דעותיו ולשכנע את הציבור בצדקתו.</a:t>
            </a:r>
          </a:p>
          <a:p>
            <a:pPr marL="265176" lvl="0" indent="-265176" defTabSz="914400">
              <a:lnSpc>
                <a:spcPct val="150000"/>
              </a:lnSpc>
              <a:spcBef>
                <a:spcPts val="250"/>
              </a:spcBef>
              <a:buClr>
                <a:srgbClr val="4F81BD"/>
              </a:buClr>
              <a:buSzPct val="80000"/>
              <a:buFont typeface="Wingdings 2"/>
              <a:buChar char=""/>
            </a:pPr>
            <a:r>
              <a:rPr lang="he-IL" sz="2000" dirty="0">
                <a:solidFill>
                  <a:prstClr val="black"/>
                </a:solidFill>
                <a:latin typeface="Verdana"/>
                <a:cs typeface="Tahoma" panose="020B0604030504040204" pitchFamily="34" charset="0"/>
              </a:rPr>
              <a:t>פוגעת בעקרונות הדמוקרטיה (מבטלת בחירות דמוקרטיות, מבטלת הפרדת רשויות)</a:t>
            </a:r>
          </a:p>
          <a:p>
            <a:pPr marL="0" indent="0">
              <a:buNone/>
            </a:pPr>
            <a:endParaRPr lang="he-IL" dirty="0"/>
          </a:p>
        </p:txBody>
      </p:sp>
      <p:sp>
        <p:nvSpPr>
          <p:cNvPr id="4" name="מציין מיקום של מספר שקופית 3">
            <a:extLst>
              <a:ext uri="{FF2B5EF4-FFF2-40B4-BE49-F238E27FC236}">
                <a16:creationId xmlns:a16="http://schemas.microsoft.com/office/drawing/2014/main" id="{12FCDC29-8217-4F2D-BD7B-07B583DB9981}"/>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FA424F4E-1AA1-46FB-B516-E1B1DAE55918}" type="slidenum">
              <a:rPr kumimoji="0" lang="he-IL" sz="18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5</a:t>
            </a:fld>
            <a:endParaRPr kumimoji="0" lang="he-IL" sz="18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198319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B3211A-F58C-4694-BF62-FC149005A3AE}"/>
              </a:ext>
            </a:extLst>
          </p:cNvPr>
          <p:cNvSpPr>
            <a:spLocks noGrp="1"/>
          </p:cNvSpPr>
          <p:nvPr>
            <p:ph type="title"/>
          </p:nvPr>
        </p:nvSpPr>
        <p:spPr/>
        <p:txBody>
          <a:bodyPr/>
          <a:lstStyle/>
          <a:p>
            <a:r>
              <a:rPr lang="he-IL" sz="3200" b="1" dirty="0">
                <a:latin typeface="Verdana"/>
                <a:cs typeface="Tahoma" panose="020B0604030504040204" pitchFamily="34" charset="0"/>
              </a:rPr>
              <a:t>כיצד מממשים את הכרעת הרוב המשטר הדמוקרטי?</a:t>
            </a:r>
            <a:endParaRPr lang="he-IL" sz="4000" b="1" dirty="0"/>
          </a:p>
        </p:txBody>
      </p:sp>
      <p:sp>
        <p:nvSpPr>
          <p:cNvPr id="3" name="מציין מיקום תוכן 2">
            <a:extLst>
              <a:ext uri="{FF2B5EF4-FFF2-40B4-BE49-F238E27FC236}">
                <a16:creationId xmlns:a16="http://schemas.microsoft.com/office/drawing/2014/main" id="{5B464EE9-49AF-45C6-8EE6-7203D1E2DCA1}"/>
              </a:ext>
            </a:extLst>
          </p:cNvPr>
          <p:cNvSpPr>
            <a:spLocks noGrp="1"/>
          </p:cNvSpPr>
          <p:nvPr>
            <p:ph idx="1"/>
          </p:nvPr>
        </p:nvSpPr>
        <p:spPr>
          <a:xfrm>
            <a:off x="395536" y="1825625"/>
            <a:ext cx="8119814" cy="4530726"/>
          </a:xfrm>
        </p:spPr>
        <p:txBody>
          <a:bodyPr/>
          <a:lstStyle/>
          <a:p>
            <a:endParaRPr lang="he-IL" dirty="0"/>
          </a:p>
          <a:p>
            <a:pPr marL="265176" lvl="0" indent="-265176" defTabSz="914400">
              <a:lnSpc>
                <a:spcPct val="150000"/>
              </a:lnSpc>
              <a:spcBef>
                <a:spcPts val="250"/>
              </a:spcBef>
              <a:buClr>
                <a:srgbClr val="4F81BD"/>
              </a:buClr>
              <a:buSzPct val="80000"/>
              <a:buFont typeface="Wingdings 2"/>
              <a:buChar char=""/>
            </a:pPr>
            <a:r>
              <a:rPr lang="he-IL" dirty="0"/>
              <a:t> </a:t>
            </a:r>
            <a:r>
              <a:rPr lang="he-IL" sz="2000" dirty="0">
                <a:solidFill>
                  <a:prstClr val="black"/>
                </a:solidFill>
                <a:latin typeface="Verdana"/>
                <a:cs typeface="Tahoma" panose="020B0604030504040204" pitchFamily="34" charset="0"/>
              </a:rPr>
              <a:t>מימוש עקרון הכרעת הרוב בא לידי ביטוי –</a:t>
            </a:r>
          </a:p>
          <a:p>
            <a:pPr marL="548640" lvl="1" indent="-201168" defTabSz="914400">
              <a:lnSpc>
                <a:spcPct val="150000"/>
              </a:lnSpc>
              <a:spcBef>
                <a:spcPts val="250"/>
              </a:spcBef>
              <a:buClr>
                <a:srgbClr val="4F81BD"/>
              </a:buClr>
              <a:buSzPct val="100000"/>
              <a:buFont typeface="Verdana"/>
              <a:buChar char="◦"/>
            </a:pPr>
            <a:r>
              <a:rPr lang="he-IL" sz="1600" dirty="0">
                <a:solidFill>
                  <a:prstClr val="black"/>
                </a:solidFill>
                <a:latin typeface="Verdana"/>
                <a:cs typeface="Tahoma" panose="020B0604030504040204" pitchFamily="34" charset="0"/>
              </a:rPr>
              <a:t>בבחירות דמוקרטיות</a:t>
            </a:r>
          </a:p>
          <a:p>
            <a:pPr marL="548640" lvl="1" indent="-201168" defTabSz="914400">
              <a:lnSpc>
                <a:spcPct val="150000"/>
              </a:lnSpc>
              <a:spcBef>
                <a:spcPts val="250"/>
              </a:spcBef>
              <a:buClr>
                <a:srgbClr val="4F81BD"/>
              </a:buClr>
              <a:buSzPct val="100000"/>
              <a:buFont typeface="Verdana"/>
              <a:buChar char="◦"/>
            </a:pPr>
            <a:r>
              <a:rPr lang="he-IL" sz="1600" dirty="0">
                <a:solidFill>
                  <a:prstClr val="black"/>
                </a:solidFill>
                <a:latin typeface="Verdana"/>
                <a:cs typeface="Tahoma" panose="020B0604030504040204" pitchFamily="34" charset="0"/>
              </a:rPr>
              <a:t> הכרעות בדיונים בממשלה ובכנסת</a:t>
            </a:r>
          </a:p>
          <a:p>
            <a:pPr marL="548640" lvl="1" indent="-201168" defTabSz="914400">
              <a:lnSpc>
                <a:spcPct val="150000"/>
              </a:lnSpc>
              <a:spcBef>
                <a:spcPts val="250"/>
              </a:spcBef>
              <a:buClr>
                <a:srgbClr val="4F81BD"/>
              </a:buClr>
              <a:buSzPct val="100000"/>
              <a:buFont typeface="Verdana"/>
              <a:buChar char="◦"/>
            </a:pPr>
            <a:r>
              <a:rPr lang="he-IL" sz="1600" dirty="0">
                <a:solidFill>
                  <a:prstClr val="black"/>
                </a:solidFill>
                <a:latin typeface="Verdana"/>
                <a:cs typeface="Tahoma" panose="020B0604030504040204" pitchFamily="34" charset="0"/>
              </a:rPr>
              <a:t>הכרעות בבתי משפט </a:t>
            </a:r>
            <a:r>
              <a:rPr lang="he-IL" sz="2000" dirty="0">
                <a:solidFill>
                  <a:prstClr val="black"/>
                </a:solidFill>
                <a:latin typeface="Verdana"/>
                <a:cs typeface="Tahoma" panose="020B0604030504040204" pitchFamily="34" charset="0"/>
              </a:rPr>
              <a:t> </a:t>
            </a:r>
          </a:p>
          <a:p>
            <a:pPr marL="265176" lvl="0" indent="-265176" defTabSz="914400">
              <a:lnSpc>
                <a:spcPct val="150000"/>
              </a:lnSpc>
              <a:spcBef>
                <a:spcPts val="250"/>
              </a:spcBef>
              <a:buClr>
                <a:srgbClr val="4F81BD"/>
              </a:buClr>
              <a:buSzPct val="80000"/>
              <a:buFont typeface="Wingdings 2"/>
              <a:buChar char=""/>
            </a:pPr>
            <a:r>
              <a:rPr lang="he-IL" sz="2000" dirty="0">
                <a:solidFill>
                  <a:prstClr val="black"/>
                </a:solidFill>
                <a:latin typeface="Verdana"/>
                <a:cs typeface="Tahoma" panose="020B0604030504040204" pitchFamily="34" charset="0"/>
              </a:rPr>
              <a:t>מימוש הכרעת הרוב בהתאם לנהלים הדמוקרטיים הוא ביטוי לדמוקרטיה במובנה הפורמאלי ואילו הגבלת הכרעת הרוב ומניעת עריצות הרוב היא ביטוי למובנה המהותי של הדמוקרטיה.</a:t>
            </a:r>
          </a:p>
          <a:p>
            <a:endParaRPr lang="he-IL" dirty="0"/>
          </a:p>
        </p:txBody>
      </p:sp>
      <p:sp>
        <p:nvSpPr>
          <p:cNvPr id="4" name="מציין מיקום של מספר שקופית 3">
            <a:extLst>
              <a:ext uri="{FF2B5EF4-FFF2-40B4-BE49-F238E27FC236}">
                <a16:creationId xmlns:a16="http://schemas.microsoft.com/office/drawing/2014/main" id="{12FCDC29-8217-4F2D-BD7B-07B583DB9981}"/>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FA424F4E-1AA1-46FB-B516-E1B1DAE55918}" type="slidenum">
              <a:rPr kumimoji="0" lang="he-IL" sz="18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6</a:t>
            </a:fld>
            <a:endParaRPr kumimoji="0" lang="he-IL" sz="18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474547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3540D36-97E0-4FA8-B1E4-B711B506D735}"/>
              </a:ext>
            </a:extLst>
          </p:cNvPr>
          <p:cNvSpPr>
            <a:spLocks noGrp="1"/>
          </p:cNvSpPr>
          <p:nvPr>
            <p:ph type="title"/>
          </p:nvPr>
        </p:nvSpPr>
        <p:spPr>
          <a:xfrm>
            <a:off x="35496" y="365126"/>
            <a:ext cx="8856984" cy="1325563"/>
          </a:xfrm>
        </p:spPr>
        <p:txBody>
          <a:bodyPr/>
          <a:lstStyle/>
          <a:p>
            <a:r>
              <a:rPr lang="he-IL" sz="2800" b="1" dirty="0">
                <a:ea typeface="Times New Roman" panose="02020603050405020304" pitchFamily="18" charset="0"/>
                <a:cs typeface="David" panose="020E0502060401010101" pitchFamily="34" charset="-79"/>
              </a:rPr>
              <a:t>ציין והצג את העיקרון הדמוקרטי שבא לידי ביטוי בשיטת הבחירות בצרפת</a:t>
            </a:r>
            <a:r>
              <a:rPr lang="en-US" sz="2800" b="1" dirty="0">
                <a:latin typeface="David" panose="020E0502060401010101" pitchFamily="34" charset="-79"/>
                <a:ea typeface="Times New Roman" panose="02020603050405020304" pitchFamily="18" charset="0"/>
              </a:rPr>
              <a:t>.</a:t>
            </a:r>
            <a:r>
              <a:rPr lang="he-IL" sz="2800" b="1" dirty="0">
                <a:latin typeface="David" panose="020E0502060401010101" pitchFamily="34" charset="-79"/>
                <a:ea typeface="Times New Roman" panose="02020603050405020304" pitchFamily="18" charset="0"/>
              </a:rPr>
              <a:t> הסבר כיצד עיקרון זה בא לידי ביטוי בקטע</a:t>
            </a:r>
            <a:r>
              <a:rPr lang="en-US" sz="2800" b="1" dirty="0">
                <a:latin typeface="David" panose="020E0502060401010101" pitchFamily="34" charset="-79"/>
                <a:ea typeface="Times New Roman" panose="02020603050405020304" pitchFamily="18" charset="0"/>
              </a:rPr>
              <a:t>.</a:t>
            </a:r>
            <a:endParaRPr lang="he-IL" sz="2800" dirty="0"/>
          </a:p>
        </p:txBody>
      </p:sp>
      <p:sp>
        <p:nvSpPr>
          <p:cNvPr id="3" name="מציין מיקום תוכן 2">
            <a:extLst>
              <a:ext uri="{FF2B5EF4-FFF2-40B4-BE49-F238E27FC236}">
                <a16:creationId xmlns:a16="http://schemas.microsoft.com/office/drawing/2014/main" id="{13C301F1-1C91-4FE8-B886-8874AB5C8157}"/>
              </a:ext>
            </a:extLst>
          </p:cNvPr>
          <p:cNvSpPr>
            <a:spLocks noGrp="1"/>
          </p:cNvSpPr>
          <p:nvPr>
            <p:ph idx="1"/>
          </p:nvPr>
        </p:nvSpPr>
        <p:spPr>
          <a:xfrm>
            <a:off x="628650" y="2817840"/>
            <a:ext cx="7886700" cy="2267344"/>
          </a:xfrm>
        </p:spPr>
        <p:txBody>
          <a:bodyPr/>
          <a:lstStyle/>
          <a:p>
            <a:endParaRPr lang="he-IL" dirty="0"/>
          </a:p>
          <a:p>
            <a:endParaRPr lang="he-IL" dirty="0"/>
          </a:p>
        </p:txBody>
      </p:sp>
      <p:sp>
        <p:nvSpPr>
          <p:cNvPr id="4" name="מציין מיקום של מספר שקופית 3">
            <a:extLst>
              <a:ext uri="{FF2B5EF4-FFF2-40B4-BE49-F238E27FC236}">
                <a16:creationId xmlns:a16="http://schemas.microsoft.com/office/drawing/2014/main" id="{2A1FB161-A339-45C1-AC90-2C9AF3AFBC7A}"/>
              </a:ext>
            </a:extLst>
          </p:cNvPr>
          <p:cNvSpPr>
            <a:spLocks noGrp="1"/>
          </p:cNvSpPr>
          <p:nvPr>
            <p:ph type="sldNum" sz="quarter" idx="12"/>
          </p:nvPr>
        </p:nvSpPr>
        <p:spPr/>
        <p:txBody>
          <a:bodyPr/>
          <a:lstStyle/>
          <a:p>
            <a:fld id="{FA424F4E-1AA1-46FB-B516-E1B1DAE55918}" type="slidenum">
              <a:rPr lang="he-IL" smtClean="0"/>
              <a:t>7</a:t>
            </a:fld>
            <a:endParaRPr lang="he-IL"/>
          </a:p>
        </p:txBody>
      </p:sp>
      <p:graphicFrame>
        <p:nvGraphicFramePr>
          <p:cNvPr id="5" name="טבלה 4">
            <a:extLst>
              <a:ext uri="{FF2B5EF4-FFF2-40B4-BE49-F238E27FC236}">
                <a16:creationId xmlns:a16="http://schemas.microsoft.com/office/drawing/2014/main" id="{D96528A2-B77B-4A32-8B70-99E958000347}"/>
              </a:ext>
            </a:extLst>
          </p:cNvPr>
          <p:cNvGraphicFramePr>
            <a:graphicFrameLocks noGrp="1"/>
          </p:cNvGraphicFramePr>
          <p:nvPr>
            <p:extLst>
              <p:ext uri="{D42A27DB-BD31-4B8C-83A1-F6EECF244321}">
                <p14:modId xmlns:p14="http://schemas.microsoft.com/office/powerpoint/2010/main" val="23553143"/>
              </p:ext>
            </p:extLst>
          </p:nvPr>
        </p:nvGraphicFramePr>
        <p:xfrm>
          <a:off x="755576" y="2492896"/>
          <a:ext cx="7886700" cy="2736304"/>
        </p:xfrm>
        <a:graphic>
          <a:graphicData uri="http://schemas.openxmlformats.org/drawingml/2006/table">
            <a:tbl>
              <a:tblPr/>
              <a:tblGrid>
                <a:gridCol w="7886700">
                  <a:extLst>
                    <a:ext uri="{9D8B030D-6E8A-4147-A177-3AD203B41FA5}">
                      <a16:colId xmlns:a16="http://schemas.microsoft.com/office/drawing/2014/main" val="2361069729"/>
                    </a:ext>
                  </a:extLst>
                </a:gridCol>
              </a:tblGrid>
              <a:tr h="2736304">
                <a:tc>
                  <a:txBody>
                    <a:bodyPr/>
                    <a:lstStyle/>
                    <a:p>
                      <a:pPr algn="just" rtl="1">
                        <a:lnSpc>
                          <a:spcPct val="150000"/>
                        </a:lnSpc>
                        <a:spcAft>
                          <a:spcPts val="1000"/>
                        </a:spcAft>
                      </a:pPr>
                      <a:endParaRPr lang="he-IL" sz="1100" b="1" dirty="0">
                        <a:effectLst/>
                        <a:latin typeface="Times New Roman" panose="02020603050405020304" pitchFamily="18" charset="0"/>
                        <a:ea typeface="Times New Roman" panose="02020603050405020304" pitchFamily="18" charset="0"/>
                        <a:cs typeface="David" panose="020E0502060401010101" pitchFamily="34" charset="-79"/>
                      </a:endParaRPr>
                    </a:p>
                    <a:p>
                      <a:pPr algn="just" rtl="1">
                        <a:lnSpc>
                          <a:spcPct val="150000"/>
                        </a:lnSpc>
                        <a:spcAft>
                          <a:spcPts val="1000"/>
                        </a:spcAft>
                      </a:pPr>
                      <a:endParaRPr lang="he-IL" sz="1100" b="1" dirty="0">
                        <a:effectLst/>
                        <a:latin typeface="Times New Roman" panose="02020603050405020304" pitchFamily="18" charset="0"/>
                        <a:ea typeface="Times New Roman" panose="02020603050405020304" pitchFamily="18" charset="0"/>
                        <a:cs typeface="David" panose="020E0502060401010101" pitchFamily="34" charset="-79"/>
                      </a:endParaRPr>
                    </a:p>
                    <a:p>
                      <a:pPr algn="just" rtl="1">
                        <a:lnSpc>
                          <a:spcPct val="150000"/>
                        </a:lnSpc>
                        <a:spcAft>
                          <a:spcPts val="1000"/>
                        </a:spcAft>
                      </a:pPr>
                      <a:r>
                        <a:rPr lang="he-IL" sz="1200" dirty="0">
                          <a:effectLst/>
                          <a:latin typeface="Times New Roman" panose="02020603050405020304" pitchFamily="18" charset="0"/>
                          <a:ea typeface="Times New Roman" panose="02020603050405020304" pitchFamily="18" charset="0"/>
                          <a:cs typeface="David" panose="020E0502060401010101" pitchFamily="34" charset="-79"/>
                        </a:rPr>
                        <a:t>בעת האחרונה נערכו בחירות לנשיאות צרפת, והתמודדו בהן חמישה מועמדים מרכזיים. בתום יום הבחירות התברר כי איש מן המועמדים לא זכה במספר הקולות הדרוש כדי לנצח בהן. מאחר ששיטת הבחירות בצרפת מחייבת כי המנצח בבחירות יקבל יותר ממחצית הקולות, נערך סיבוב בחירות נוסף ובו התמודדו שני המועמדים שקיבלו את מספר הקולות הגבוה ביותר. רק בתום הסיבוב השני הוכרז על זכיית אחד המועמדים</a:t>
                      </a:r>
                      <a:r>
                        <a:rPr lang="en-US" sz="1200" dirty="0">
                          <a:effectLst/>
                          <a:latin typeface="David" panose="020E0502060401010101" pitchFamily="34" charset="-79"/>
                          <a:ea typeface="Times New Roman" panose="02020603050405020304" pitchFamily="18" charset="0"/>
                        </a:rPr>
                        <a:t>.</a:t>
                      </a:r>
                      <a:endParaRPr lang="en-US" sz="1200" dirty="0">
                        <a:effectLst/>
                        <a:latin typeface="Times New Roman" panose="02020603050405020304" pitchFamily="18" charset="0"/>
                        <a:ea typeface="Times New Roman" panose="02020603050405020304" pitchFamily="18" charset="0"/>
                      </a:endParaRPr>
                    </a:p>
                  </a:txBody>
                  <a:tcPr marL="114300" marR="114300" marT="0" marB="0">
                    <a:lnL>
                      <a:noFill/>
                    </a:lnL>
                    <a:lnR>
                      <a:noFill/>
                    </a:lnR>
                    <a:lnT>
                      <a:noFill/>
                    </a:lnT>
                    <a:lnB>
                      <a:noFill/>
                    </a:lnB>
                  </a:tcPr>
                </a:tc>
                <a:extLst>
                  <a:ext uri="{0D108BD9-81ED-4DB2-BD59-A6C34878D82A}">
                    <a16:rowId xmlns:a16="http://schemas.microsoft.com/office/drawing/2014/main" val="1532435117"/>
                  </a:ext>
                </a:extLst>
              </a:tr>
            </a:tbl>
          </a:graphicData>
        </a:graphic>
      </p:graphicFrame>
    </p:spTree>
    <p:extLst>
      <p:ext uri="{BB962C8B-B14F-4D97-AF65-F5344CB8AC3E}">
        <p14:creationId xmlns:p14="http://schemas.microsoft.com/office/powerpoint/2010/main" val="2072204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119DD3E-49FB-400E-824C-F8AAA251EC7B}"/>
              </a:ext>
            </a:extLst>
          </p:cNvPr>
          <p:cNvSpPr>
            <a:spLocks noGrp="1"/>
          </p:cNvSpPr>
          <p:nvPr>
            <p:ph type="title"/>
          </p:nvPr>
        </p:nvSpPr>
        <p:spPr/>
        <p:txBody>
          <a:bodyPr/>
          <a:lstStyle/>
          <a:p>
            <a:r>
              <a:rPr lang="he-IL" sz="2800" b="1" dirty="0">
                <a:solidFill>
                  <a:prstClr val="black"/>
                </a:solidFill>
                <a:highlight>
                  <a:srgbClr val="FFFF00"/>
                </a:highlight>
                <a:ea typeface="Times New Roman" panose="02020603050405020304" pitchFamily="18" charset="0"/>
                <a:cs typeface="David" panose="020E0502060401010101" pitchFamily="34" charset="-79"/>
              </a:rPr>
              <a:t>ציין והצג </a:t>
            </a:r>
            <a:r>
              <a:rPr lang="he-IL" sz="2800" b="1" dirty="0">
                <a:solidFill>
                  <a:prstClr val="black"/>
                </a:solidFill>
                <a:ea typeface="Times New Roman" panose="02020603050405020304" pitchFamily="18" charset="0"/>
                <a:cs typeface="David" panose="020E0502060401010101" pitchFamily="34" charset="-79"/>
              </a:rPr>
              <a:t>את </a:t>
            </a:r>
            <a:r>
              <a:rPr lang="he-IL" sz="2800" b="1" dirty="0">
                <a:solidFill>
                  <a:srgbClr val="FF0000"/>
                </a:solidFill>
                <a:ea typeface="Times New Roman" panose="02020603050405020304" pitchFamily="18" charset="0"/>
                <a:cs typeface="David" panose="020E0502060401010101" pitchFamily="34" charset="-79"/>
              </a:rPr>
              <a:t>העיקרון הדמוקרטי </a:t>
            </a:r>
            <a:r>
              <a:rPr lang="he-IL" sz="2800" b="1" dirty="0">
                <a:solidFill>
                  <a:prstClr val="black"/>
                </a:solidFill>
                <a:ea typeface="Times New Roman" panose="02020603050405020304" pitchFamily="18" charset="0"/>
                <a:cs typeface="David" panose="020E0502060401010101" pitchFamily="34" charset="-79"/>
              </a:rPr>
              <a:t>שבא לידי ביטוי בשיטת הבחירות בצרפת</a:t>
            </a:r>
            <a:r>
              <a:rPr lang="en-US" sz="2800" b="1" dirty="0">
                <a:solidFill>
                  <a:prstClr val="black"/>
                </a:solidFill>
                <a:latin typeface="David" panose="020E0502060401010101" pitchFamily="34" charset="-79"/>
                <a:ea typeface="Times New Roman" panose="02020603050405020304" pitchFamily="18" charset="0"/>
              </a:rPr>
              <a:t>.</a:t>
            </a:r>
            <a:r>
              <a:rPr lang="he-IL" sz="2800" b="1" dirty="0">
                <a:solidFill>
                  <a:prstClr val="black"/>
                </a:solidFill>
                <a:latin typeface="David" panose="020E0502060401010101" pitchFamily="34" charset="-79"/>
                <a:ea typeface="Times New Roman" panose="02020603050405020304" pitchFamily="18" charset="0"/>
              </a:rPr>
              <a:t> </a:t>
            </a:r>
            <a:r>
              <a:rPr lang="he-IL" sz="2800" b="1" dirty="0">
                <a:solidFill>
                  <a:prstClr val="black"/>
                </a:solidFill>
                <a:highlight>
                  <a:srgbClr val="FFFF00"/>
                </a:highlight>
                <a:latin typeface="David" panose="020E0502060401010101" pitchFamily="34" charset="-79"/>
                <a:ea typeface="Times New Roman" panose="02020603050405020304" pitchFamily="18" charset="0"/>
              </a:rPr>
              <a:t>הסבר כיצד </a:t>
            </a:r>
            <a:r>
              <a:rPr lang="he-IL" sz="2800" b="1" dirty="0">
                <a:solidFill>
                  <a:prstClr val="black"/>
                </a:solidFill>
                <a:latin typeface="David" panose="020E0502060401010101" pitchFamily="34" charset="-79"/>
                <a:ea typeface="Times New Roman" panose="02020603050405020304" pitchFamily="18" charset="0"/>
              </a:rPr>
              <a:t>עיקרון זה בא לידי ביטוי בקטע</a:t>
            </a:r>
            <a:r>
              <a:rPr lang="en-US" sz="2800" b="1" dirty="0">
                <a:solidFill>
                  <a:prstClr val="black"/>
                </a:solidFill>
                <a:latin typeface="David" panose="020E0502060401010101" pitchFamily="34" charset="-79"/>
                <a:ea typeface="Times New Roman" panose="02020603050405020304" pitchFamily="18" charset="0"/>
              </a:rPr>
              <a:t>.</a:t>
            </a:r>
            <a:endParaRPr lang="he-IL" dirty="0"/>
          </a:p>
        </p:txBody>
      </p:sp>
      <p:sp>
        <p:nvSpPr>
          <p:cNvPr id="3" name="מציין מיקום תוכן 2">
            <a:extLst>
              <a:ext uri="{FF2B5EF4-FFF2-40B4-BE49-F238E27FC236}">
                <a16:creationId xmlns:a16="http://schemas.microsoft.com/office/drawing/2014/main" id="{A716415F-FB1C-4FE3-A1C6-11420CC88D92}"/>
              </a:ext>
            </a:extLst>
          </p:cNvPr>
          <p:cNvSpPr>
            <a:spLocks noGrp="1"/>
          </p:cNvSpPr>
          <p:nvPr>
            <p:ph idx="1"/>
          </p:nvPr>
        </p:nvSpPr>
        <p:spPr/>
        <p:txBody>
          <a:bodyPr/>
          <a:lstStyle/>
          <a:p>
            <a:endParaRPr lang="he-IL" dirty="0"/>
          </a:p>
          <a:p>
            <a:r>
              <a:rPr lang="he-IL" dirty="0"/>
              <a:t> </a:t>
            </a:r>
            <a:r>
              <a:rPr lang="he-IL" dirty="0">
                <a:highlight>
                  <a:srgbClr val="FFFF00"/>
                </a:highlight>
              </a:rPr>
              <a:t>ציין-</a:t>
            </a:r>
            <a:r>
              <a:rPr lang="he-IL" dirty="0"/>
              <a:t> עקרון הכרעת הרוב</a:t>
            </a:r>
          </a:p>
          <a:p>
            <a:pPr lvl="0"/>
            <a:r>
              <a:rPr lang="he-IL" dirty="0">
                <a:highlight>
                  <a:srgbClr val="FFFF00"/>
                </a:highlight>
              </a:rPr>
              <a:t>הצג-</a:t>
            </a:r>
            <a:r>
              <a:rPr lang="he-IL" dirty="0">
                <a:solidFill>
                  <a:prstClr val="black"/>
                </a:solidFill>
              </a:rPr>
              <a:t>עקרון חשוב ויסודי בדמוקרטיה.</a:t>
            </a:r>
          </a:p>
          <a:p>
            <a:pPr marL="0" lvl="0" indent="0" defTabSz="914400">
              <a:lnSpc>
                <a:spcPct val="100000"/>
              </a:lnSpc>
              <a:spcBef>
                <a:spcPts val="250"/>
              </a:spcBef>
              <a:buClr>
                <a:srgbClr val="4F81BD"/>
              </a:buClr>
              <a:buSzPct val="80000"/>
              <a:buNone/>
            </a:pPr>
            <a:r>
              <a:rPr lang="he-IL" sz="1400" dirty="0">
                <a:solidFill>
                  <a:prstClr val="black"/>
                </a:solidFill>
                <a:latin typeface="Verdana"/>
                <a:cs typeface="Tahoma" panose="020B0604030504040204" pitchFamily="34" charset="0"/>
              </a:rPr>
              <a:t>   כדי שבני האדם </a:t>
            </a:r>
            <a:r>
              <a:rPr lang="he-IL" sz="1400" b="1" dirty="0">
                <a:solidFill>
                  <a:prstClr val="black"/>
                </a:solidFill>
                <a:latin typeface="Verdana"/>
                <a:cs typeface="Tahoma" panose="020B0604030504040204" pitchFamily="34" charset="0"/>
              </a:rPr>
              <a:t>יוכלו לחיות יחדיו למרות המחלוקות והשוני</a:t>
            </a:r>
            <a:r>
              <a:rPr lang="he-IL" sz="1400" dirty="0">
                <a:solidFill>
                  <a:prstClr val="black"/>
                </a:solidFill>
                <a:latin typeface="Verdana"/>
                <a:cs typeface="Tahoma" panose="020B0604030504040204" pitchFamily="34" charset="0"/>
              </a:rPr>
              <a:t>, נקבע שכלל האזרחים שווים </a:t>
            </a:r>
          </a:p>
          <a:p>
            <a:pPr marL="0" lvl="0" indent="0" defTabSz="914400">
              <a:lnSpc>
                <a:spcPct val="100000"/>
              </a:lnSpc>
              <a:spcBef>
                <a:spcPts val="250"/>
              </a:spcBef>
              <a:buClr>
                <a:srgbClr val="4F81BD"/>
              </a:buClr>
              <a:buSzPct val="80000"/>
              <a:buNone/>
            </a:pPr>
            <a:r>
              <a:rPr lang="he-IL" sz="1400" dirty="0">
                <a:solidFill>
                  <a:prstClr val="black"/>
                </a:solidFill>
                <a:latin typeface="Verdana"/>
                <a:cs typeface="Tahoma" panose="020B0604030504040204" pitchFamily="34" charset="0"/>
              </a:rPr>
              <a:t>   בזכותם לקחת חלק בתהליך קבלת ההחלטות.</a:t>
            </a:r>
          </a:p>
          <a:p>
            <a:pPr marL="0" lvl="0" indent="0" defTabSz="914400">
              <a:lnSpc>
                <a:spcPct val="100000"/>
              </a:lnSpc>
              <a:spcBef>
                <a:spcPts val="250"/>
              </a:spcBef>
              <a:buClr>
                <a:srgbClr val="4F81BD"/>
              </a:buClr>
              <a:buSzPct val="80000"/>
              <a:buNone/>
            </a:pPr>
            <a:r>
              <a:rPr lang="he-IL" sz="1400" dirty="0">
                <a:solidFill>
                  <a:prstClr val="black"/>
                </a:solidFill>
                <a:latin typeface="Verdana"/>
                <a:cs typeface="Tahoma" panose="020B0604030504040204" pitchFamily="34" charset="0"/>
              </a:rPr>
              <a:t>   גם הרוב וגם המיעוט מקבלים את העיקרון לפיו </a:t>
            </a:r>
            <a:r>
              <a:rPr lang="he-IL" sz="1400" b="1" dirty="0">
                <a:solidFill>
                  <a:prstClr val="black"/>
                </a:solidFill>
                <a:latin typeface="Verdana"/>
                <a:cs typeface="Tahoma" panose="020B0604030504040204" pitchFamily="34" charset="0"/>
              </a:rPr>
              <a:t>ההחלטות מתקבלות על פי רצון הרוב.</a:t>
            </a:r>
          </a:p>
          <a:p>
            <a:pPr lvl="0"/>
            <a:r>
              <a:rPr lang="he-IL" sz="1800" dirty="0">
                <a:solidFill>
                  <a:prstClr val="black"/>
                </a:solidFill>
              </a:rPr>
              <a:t>העקרון קובע </a:t>
            </a:r>
            <a:r>
              <a:rPr lang="he-IL" sz="1800" b="1" dirty="0">
                <a:solidFill>
                  <a:prstClr val="black"/>
                </a:solidFill>
              </a:rPr>
              <a:t>שמתוך כמה אפשרויות </a:t>
            </a:r>
            <a:r>
              <a:rPr lang="he-IL" sz="1800" dirty="0">
                <a:solidFill>
                  <a:prstClr val="black"/>
                </a:solidFill>
              </a:rPr>
              <a:t>מתקבלת זו שרוב האוכלוסייה/ </a:t>
            </a:r>
          </a:p>
          <a:p>
            <a:pPr marL="0" lvl="0" indent="0">
              <a:buNone/>
            </a:pPr>
            <a:r>
              <a:rPr lang="he-IL" sz="1800" b="1" dirty="0">
                <a:solidFill>
                  <a:prstClr val="black"/>
                </a:solidFill>
              </a:rPr>
              <a:t>   רוב המצביעים תומכים בה.</a:t>
            </a:r>
            <a:r>
              <a:rPr lang="he-IL" sz="1800" dirty="0">
                <a:solidFill>
                  <a:prstClr val="black"/>
                </a:solidFill>
              </a:rPr>
              <a:t> </a:t>
            </a:r>
            <a:r>
              <a:rPr lang="he-IL" sz="1800" b="1" dirty="0">
                <a:solidFill>
                  <a:prstClr val="black"/>
                </a:solidFill>
              </a:rPr>
              <a:t>אסור לרוב לקבל החלטה שפוגעת באופן לא סביר</a:t>
            </a:r>
          </a:p>
          <a:p>
            <a:pPr marL="0" lvl="0" indent="0">
              <a:buNone/>
            </a:pPr>
            <a:r>
              <a:rPr lang="he-IL" sz="1800" b="1" dirty="0">
                <a:solidFill>
                  <a:prstClr val="black"/>
                </a:solidFill>
              </a:rPr>
              <a:t>   ובלתי מוצדק בזכויות יסוד ובמיוחד בזכויות המיעוט.</a:t>
            </a:r>
          </a:p>
          <a:p>
            <a:pPr marL="0" lvl="0" indent="0">
              <a:buNone/>
            </a:pPr>
            <a:r>
              <a:rPr lang="he-IL" sz="1800" b="1" dirty="0">
                <a:solidFill>
                  <a:prstClr val="black"/>
                </a:solidFill>
              </a:rPr>
              <a:t>הסבר כיצד: </a:t>
            </a:r>
            <a:r>
              <a:rPr lang="he-IL" dirty="0">
                <a:highlight>
                  <a:srgbClr val="FFFF00"/>
                </a:highlight>
              </a:rPr>
              <a:t>ציטוט</a:t>
            </a:r>
            <a:r>
              <a:rPr lang="he-IL" sz="1800" b="1" dirty="0">
                <a:solidFill>
                  <a:prstClr val="black"/>
                </a:solidFill>
              </a:rPr>
              <a:t>: </a:t>
            </a:r>
            <a:r>
              <a:rPr lang="he-IL" sz="1200" dirty="0">
                <a:solidFill>
                  <a:prstClr val="black"/>
                </a:solidFill>
              </a:rPr>
              <a:t>משום שנכתב </a:t>
            </a:r>
            <a:r>
              <a:rPr lang="he-IL" sz="1800" b="1" dirty="0">
                <a:solidFill>
                  <a:prstClr val="black"/>
                </a:solidFill>
              </a:rPr>
              <a:t>"</a:t>
            </a:r>
            <a:r>
              <a:rPr lang="he-IL" sz="1200" b="1" dirty="0">
                <a:solidFill>
                  <a:prstClr val="black"/>
                </a:solidFill>
                <a:latin typeface="Times New Roman" panose="02020603050405020304" pitchFamily="18" charset="0"/>
                <a:ea typeface="Times New Roman" panose="02020603050405020304" pitchFamily="18" charset="0"/>
                <a:cs typeface="David" panose="020E0502060401010101" pitchFamily="34" charset="-79"/>
              </a:rPr>
              <a:t>מאחר ששיטת הבחירות בצרפת מחייבת כי המנצח בבחירות יקבל יותר ממחצית הקולות, .</a:t>
            </a:r>
            <a:r>
              <a:rPr lang="he-IL" dirty="0">
                <a:highlight>
                  <a:srgbClr val="FFFF00"/>
                </a:highlight>
              </a:rPr>
              <a:t>קישור</a:t>
            </a:r>
            <a:r>
              <a:rPr lang="he-IL" sz="1200" b="1" dirty="0">
                <a:solidFill>
                  <a:prstClr val="black"/>
                </a:solidFill>
                <a:highlight>
                  <a:srgbClr val="FFFF00"/>
                </a:highlight>
                <a:latin typeface="Times New Roman" panose="02020603050405020304" pitchFamily="18" charset="0"/>
                <a:cs typeface="David" panose="020E0502060401010101" pitchFamily="34" charset="-79"/>
              </a:rPr>
              <a:t> </a:t>
            </a:r>
            <a:r>
              <a:rPr lang="he-IL" sz="1200" b="1" dirty="0">
                <a:solidFill>
                  <a:prstClr val="black"/>
                </a:solidFill>
                <a:latin typeface="Times New Roman" panose="02020603050405020304" pitchFamily="18" charset="0"/>
                <a:cs typeface="David" panose="020E0502060401010101" pitchFamily="34" charset="-79"/>
              </a:rPr>
              <a:t>: בקטע נכתב שעל פי השיטה בצרפת המנצח צריך לקבל יותר ממחצית הקולות שזה רוב מוחלט על מנת שיזכה מכאן נובע שמדובר בעקרון הכרעת הרוב.</a:t>
            </a:r>
            <a:endParaRPr lang="he-IL" sz="1800" b="1" dirty="0">
              <a:solidFill>
                <a:prstClr val="black"/>
              </a:solidFill>
            </a:endParaRPr>
          </a:p>
          <a:p>
            <a:endParaRPr lang="he-IL" dirty="0"/>
          </a:p>
        </p:txBody>
      </p:sp>
      <p:sp>
        <p:nvSpPr>
          <p:cNvPr id="4" name="מציין מיקום של מספר שקופית 3">
            <a:extLst>
              <a:ext uri="{FF2B5EF4-FFF2-40B4-BE49-F238E27FC236}">
                <a16:creationId xmlns:a16="http://schemas.microsoft.com/office/drawing/2014/main" id="{67F5F75A-F906-4AB8-9E65-B82F3EB9B7CB}"/>
              </a:ext>
            </a:extLst>
          </p:cNvPr>
          <p:cNvSpPr>
            <a:spLocks noGrp="1"/>
          </p:cNvSpPr>
          <p:nvPr>
            <p:ph type="sldNum" sz="quarter" idx="12"/>
          </p:nvPr>
        </p:nvSpPr>
        <p:spPr/>
        <p:txBody>
          <a:bodyPr/>
          <a:lstStyle/>
          <a:p>
            <a:fld id="{FA424F4E-1AA1-46FB-B516-E1B1DAE55918}" type="slidenum">
              <a:rPr lang="he-IL" smtClean="0"/>
              <a:t>8</a:t>
            </a:fld>
            <a:endParaRPr lang="he-IL"/>
          </a:p>
        </p:txBody>
      </p:sp>
    </p:spTree>
    <p:extLst>
      <p:ext uri="{BB962C8B-B14F-4D97-AF65-F5344CB8AC3E}">
        <p14:creationId xmlns:p14="http://schemas.microsoft.com/office/powerpoint/2010/main" val="2533387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38933E9-0D0F-48B7-A391-B475ACE334F7}"/>
              </a:ext>
            </a:extLst>
          </p:cNvPr>
          <p:cNvSpPr>
            <a:spLocks noGrp="1"/>
          </p:cNvSpPr>
          <p:nvPr>
            <p:ph type="title"/>
          </p:nvPr>
        </p:nvSpPr>
        <p:spPr>
          <a:xfrm>
            <a:off x="4582124" y="1538508"/>
            <a:ext cx="3933226" cy="1153598"/>
          </a:xfrm>
        </p:spPr>
        <p:txBody>
          <a:bodyPr>
            <a:normAutofit/>
          </a:bodyPr>
          <a:lstStyle/>
          <a:p>
            <a:pPr lvl="0"/>
            <a:endParaRPr lang="he-IL" dirty="0"/>
          </a:p>
        </p:txBody>
      </p:sp>
      <p:sp>
        <p:nvSpPr>
          <p:cNvPr id="139" name="Freeform 6">
            <a:extLst>
              <a:ext uri="{FF2B5EF4-FFF2-40B4-BE49-F238E27FC236}">
                <a16:creationId xmlns:a16="http://schemas.microsoft.com/office/drawing/2014/main" id="{B6C29DB0-17E9-42FF-986E-0B7F493F4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649688" y="2121489"/>
            <a:ext cx="2456260" cy="3306366"/>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txBody>
          <a:bodyPr/>
          <a:lstStyle/>
          <a:p>
            <a:pPr algn="l" defTabSz="685800" rtl="0">
              <a:defRPr/>
            </a:pPr>
            <a:endParaRPr lang="en-US" sz="1350">
              <a:solidFill>
                <a:prstClr val="black"/>
              </a:solidFill>
              <a:latin typeface="Calibri" panose="020F0502020204030204"/>
            </a:endParaRPr>
          </a:p>
        </p:txBody>
      </p:sp>
      <p:sp>
        <p:nvSpPr>
          <p:cNvPr id="141" name="Freeform 6">
            <a:extLst>
              <a:ext uri="{FF2B5EF4-FFF2-40B4-BE49-F238E27FC236}">
                <a16:creationId xmlns:a16="http://schemas.microsoft.com/office/drawing/2014/main" id="{115AD956-A5B6-4760-B8B2-11E2DF6B0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564644" y="1415602"/>
            <a:ext cx="2456751" cy="3306366"/>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pic>
        <p:nvPicPr>
          <p:cNvPr id="1026" name="Picture 2" descr="תוצאת תמונה עבור תמונה של הצלחה">
            <a:extLst>
              <a:ext uri="{FF2B5EF4-FFF2-40B4-BE49-F238E27FC236}">
                <a16:creationId xmlns:a16="http://schemas.microsoft.com/office/drawing/2014/main" id="{F1EE2118-164E-4C92-A46A-2BE3A383726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05" r="5602" b="-2"/>
          <a:stretch/>
        </p:blipFill>
        <p:spPr bwMode="auto">
          <a:xfrm>
            <a:off x="1584971" y="1945087"/>
            <a:ext cx="1501274" cy="2961383"/>
          </a:xfrm>
          <a:prstGeom prst="rect">
            <a:avLst/>
          </a:prstGeom>
          <a:noFill/>
          <a:extLst>
            <a:ext uri="{909E8E84-426E-40DD-AFC4-6F175D3DCCD1}">
              <a14:hiddenFill xmlns:a14="http://schemas.microsoft.com/office/drawing/2010/main">
                <a:solidFill>
                  <a:srgbClr val="FFFFFF"/>
                </a:solidFill>
              </a14:hiddenFill>
            </a:ext>
          </a:extLst>
        </p:spPr>
      </p:pic>
      <p:sp>
        <p:nvSpPr>
          <p:cNvPr id="1030" name="Content Placeholder 1029">
            <a:extLst>
              <a:ext uri="{FF2B5EF4-FFF2-40B4-BE49-F238E27FC236}">
                <a16:creationId xmlns:a16="http://schemas.microsoft.com/office/drawing/2014/main" id="{B08AF509-55EA-4786-B24F-07DE0E66DC22}"/>
              </a:ext>
            </a:extLst>
          </p:cNvPr>
          <p:cNvSpPr>
            <a:spLocks noGrp="1"/>
          </p:cNvSpPr>
          <p:nvPr>
            <p:ph idx="1"/>
          </p:nvPr>
        </p:nvSpPr>
        <p:spPr>
          <a:xfrm>
            <a:off x="4433369" y="2887399"/>
            <a:ext cx="4037739" cy="2602573"/>
          </a:xfrm>
        </p:spPr>
        <p:txBody>
          <a:bodyPr>
            <a:normAutofit/>
          </a:bodyPr>
          <a:lstStyle/>
          <a:p>
            <a:pPr marL="0" indent="0">
              <a:buNone/>
            </a:pPr>
            <a:endParaRPr lang="he-IL" sz="1125" dirty="0"/>
          </a:p>
          <a:p>
            <a:pPr marL="0" indent="0">
              <a:buNone/>
            </a:pPr>
            <a:endParaRPr lang="he-IL" sz="1125" dirty="0"/>
          </a:p>
          <a:p>
            <a:pPr marL="0" indent="0">
              <a:buNone/>
            </a:pPr>
            <a:endParaRPr lang="he-IL" sz="1125" dirty="0"/>
          </a:p>
          <a:p>
            <a:pPr marL="0" indent="0">
              <a:buNone/>
            </a:pPr>
            <a:r>
              <a:rPr lang="he-IL" sz="2475" dirty="0">
                <a:solidFill>
                  <a:prstClr val="black"/>
                </a:solidFill>
                <a:latin typeface="Calibri Light" panose="020F0302020204030204"/>
                <a:ea typeface="+mj-ea"/>
                <a:cs typeface="Times New Roman" panose="02020603050405020304" pitchFamily="18" charset="0"/>
              </a:rPr>
              <a:t>בצלחה רבה,</a:t>
            </a:r>
            <a:br>
              <a:rPr lang="he-IL" sz="2475" dirty="0">
                <a:solidFill>
                  <a:prstClr val="black"/>
                </a:solidFill>
                <a:latin typeface="Calibri Light" panose="020F0302020204030204"/>
                <a:ea typeface="+mj-ea"/>
                <a:cs typeface="Times New Roman" panose="02020603050405020304" pitchFamily="18" charset="0"/>
              </a:rPr>
            </a:br>
            <a:endParaRPr lang="he-IL" sz="1125" dirty="0"/>
          </a:p>
          <a:p>
            <a:pPr marL="0" indent="0">
              <a:buNone/>
            </a:pPr>
            <a:r>
              <a:rPr lang="he-IL" sz="1125" b="1" dirty="0">
                <a:latin typeface="David" panose="020E0502060401010101" pitchFamily="34" charset="-79"/>
                <a:cs typeface="David" panose="020E0502060401010101" pitchFamily="34" charset="-79"/>
              </a:rPr>
              <a:t>עדנה טרבלסי</a:t>
            </a:r>
            <a:endParaRPr lang="en-US" sz="1125" b="1" dirty="0">
              <a:latin typeface="David" panose="020E0502060401010101" pitchFamily="34" charset="-79"/>
              <a:cs typeface="David" panose="020E0502060401010101" pitchFamily="34" charset="-79"/>
            </a:endParaRPr>
          </a:p>
        </p:txBody>
      </p:sp>
      <p:sp>
        <p:nvSpPr>
          <p:cNvPr id="4" name="מציין מיקום של מספר שקופית 3">
            <a:extLst>
              <a:ext uri="{FF2B5EF4-FFF2-40B4-BE49-F238E27FC236}">
                <a16:creationId xmlns:a16="http://schemas.microsoft.com/office/drawing/2014/main" id="{91C91A1C-9264-454E-8FAF-7BBBDEB2D855}"/>
              </a:ext>
            </a:extLst>
          </p:cNvPr>
          <p:cNvSpPr>
            <a:spLocks noGrp="1"/>
          </p:cNvSpPr>
          <p:nvPr>
            <p:ph type="sldNum" sz="quarter" idx="12"/>
          </p:nvPr>
        </p:nvSpPr>
        <p:spPr>
          <a:xfrm>
            <a:off x="6457950" y="5624513"/>
            <a:ext cx="2057400" cy="273844"/>
          </a:xfrm>
        </p:spPr>
        <p:txBody>
          <a:bodyPr>
            <a:normAutofit/>
          </a:bodyPr>
          <a:lstStyle/>
          <a:p>
            <a:pPr defTabSz="685800">
              <a:spcAft>
                <a:spcPts val="450"/>
              </a:spcAft>
            </a:pPr>
            <a:fld id="{FA424F4E-1AA1-46FB-B516-E1B1DAE55918}" type="slidenum">
              <a:rPr lang="he-IL" sz="900">
                <a:solidFill>
                  <a:prstClr val="black">
                    <a:tint val="75000"/>
                  </a:prstClr>
                </a:solidFill>
                <a:latin typeface="Calibri" panose="020F0502020204030204"/>
                <a:cs typeface="Arial" panose="020B0604020202020204" pitchFamily="34" charset="0"/>
              </a:rPr>
              <a:pPr defTabSz="685800">
                <a:spcAft>
                  <a:spcPts val="450"/>
                </a:spcAft>
              </a:pPr>
              <a:t>9</a:t>
            </a:fld>
            <a:endParaRPr lang="he-IL" sz="900">
              <a:solidFill>
                <a:prstClr val="black">
                  <a:tint val="75000"/>
                </a:prstClr>
              </a:solidFill>
              <a:latin typeface="Calibri" panose="020F0502020204030204"/>
              <a:cs typeface="Arial" panose="020B0604020202020204" pitchFamily="34" charset="0"/>
            </a:endParaRPr>
          </a:p>
        </p:txBody>
      </p:sp>
    </p:spTree>
    <p:extLst>
      <p:ext uri="{BB962C8B-B14F-4D97-AF65-F5344CB8AC3E}">
        <p14:creationId xmlns:p14="http://schemas.microsoft.com/office/powerpoint/2010/main" val="417757901"/>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576</Words>
  <Application>Microsoft Office PowerPoint</Application>
  <PresentationFormat>‫הצגה על המסך (4:3)</PresentationFormat>
  <Paragraphs>72</Paragraphs>
  <Slides>9</Slides>
  <Notes>0</Notes>
  <HiddenSlides>0</HiddenSlides>
  <MMClips>0</MMClips>
  <ScaleCrop>false</ScaleCrop>
  <HeadingPairs>
    <vt:vector size="6" baseType="variant">
      <vt:variant>
        <vt:lpstr>גופנים בשימוש</vt:lpstr>
      </vt:variant>
      <vt:variant>
        <vt:i4>8</vt:i4>
      </vt:variant>
      <vt:variant>
        <vt:lpstr>ערכת נושא</vt:lpstr>
      </vt:variant>
      <vt:variant>
        <vt:i4>1</vt:i4>
      </vt:variant>
      <vt:variant>
        <vt:lpstr>כותרות שקופיות</vt:lpstr>
      </vt:variant>
      <vt:variant>
        <vt:i4>9</vt:i4>
      </vt:variant>
    </vt:vector>
  </HeadingPairs>
  <TitlesOfParts>
    <vt:vector size="18" baseType="lpstr">
      <vt:lpstr>Arial</vt:lpstr>
      <vt:lpstr>Assistant Light</vt:lpstr>
      <vt:lpstr>Calibri</vt:lpstr>
      <vt:lpstr>Calibri Light</vt:lpstr>
      <vt:lpstr>David</vt:lpstr>
      <vt:lpstr>Times New Roman</vt:lpstr>
      <vt:lpstr>Verdana</vt:lpstr>
      <vt:lpstr>Wingdings 2</vt:lpstr>
      <vt:lpstr>ערכת נושא Office</vt:lpstr>
      <vt:lpstr>מצגת של PowerPoint‏</vt:lpstr>
      <vt:lpstr>        עקרון הכרעת הרוב- הצג= הגדרה</vt:lpstr>
      <vt:lpstr>        סוגי רוב</vt:lpstr>
      <vt:lpstr>   האם כל החלטה של הרוב תהיה מקובלת?        (לגיטימית)</vt:lpstr>
      <vt:lpstr>הכרעת הרוב אינה לגיטימית/         אינה מקובלת אם: </vt:lpstr>
      <vt:lpstr>כיצד מממשים את הכרעת הרוב המשטר הדמוקרטי?</vt:lpstr>
      <vt:lpstr>ציין והצג את העיקרון הדמוקרטי שבא לידי ביטוי בשיטת הבחירות בצרפת. הסבר כיצד עיקרון זה בא לידי ביטוי בקטע.</vt:lpstr>
      <vt:lpstr>ציין והצג את העיקרון הדמוקרטי שבא לידי ביטוי בשיטת הבחירות בצרפת. הסבר כיצד עיקרון זה בא לידי ביטוי בקטע.</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ziv</dc:creator>
  <cp:lastModifiedBy>ziv</cp:lastModifiedBy>
  <cp:revision>2</cp:revision>
  <dcterms:created xsi:type="dcterms:W3CDTF">2019-12-28T08:28:06Z</dcterms:created>
  <dcterms:modified xsi:type="dcterms:W3CDTF">2019-12-28T08:35:49Z</dcterms:modified>
</cp:coreProperties>
</file>